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64" r:id="rId5"/>
  </p:sldMasterIdLst>
  <p:sldIdLst>
    <p:sldId id="269" r:id="rId6"/>
    <p:sldId id="262" r:id="rId7"/>
    <p:sldId id="275" r:id="rId8"/>
    <p:sldId id="278" r:id="rId9"/>
    <p:sldId id="290" r:id="rId10"/>
    <p:sldId id="291" r:id="rId11"/>
    <p:sldId id="277" r:id="rId12"/>
    <p:sldId id="261" r:id="rId13"/>
    <p:sldId id="263" r:id="rId14"/>
    <p:sldId id="273" r:id="rId15"/>
    <p:sldId id="270" r:id="rId16"/>
    <p:sldId id="271" r:id="rId17"/>
    <p:sldId id="266" r:id="rId18"/>
    <p:sldId id="272" r:id="rId19"/>
    <p:sldId id="280" r:id="rId20"/>
    <p:sldId id="281" r:id="rId21"/>
    <p:sldId id="28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44"/>
    <a:srgbClr val="0601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156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ustomXml" Target="../customXml/item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9019"/>
            <a:ext cx="6858000" cy="2387600"/>
          </a:xfrm>
          <a:prstGeom prst="rect">
            <a:avLst/>
          </a:prstGeom>
        </p:spPr>
        <p:txBody>
          <a:bodyPr anchor="b"/>
          <a:lstStyle>
            <a:lvl1pPr algn="ctr">
              <a:defRPr sz="3375">
                <a:latin typeface="Arial Black" panose="020B0A040201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357942"/>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0CBD35-6444-4AC8-AF64-26B1EDCEA6A1}" type="datetimeFigureOut">
              <a:rPr lang="en-US" smtClean="0"/>
              <a:t>6/12/2020</a:t>
            </a:fld>
            <a:endParaRPr lang="en-US"/>
          </a:p>
        </p:txBody>
      </p:sp>
      <p:sp>
        <p:nvSpPr>
          <p:cNvPr id="5" name="Footer Placeholder 4"/>
          <p:cNvSpPr>
            <a:spLocks noGrp="1"/>
          </p:cNvSpPr>
          <p:nvPr>
            <p:ph type="ftr" sz="quarter" idx="11"/>
          </p:nvPr>
        </p:nvSpPr>
        <p:spPr/>
        <p:txBody>
          <a:bodyPr/>
          <a:lstStyle/>
          <a:p>
            <a:r>
              <a:rPr lang="en-US"/>
              <a:t>Enter Presentation Title Here</a:t>
            </a:r>
            <a:endParaRPr lang="en-US" dirty="0"/>
          </a:p>
        </p:txBody>
      </p:sp>
      <p:sp>
        <p:nvSpPr>
          <p:cNvPr id="6" name="Slide Number Placeholder 5"/>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300424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78891"/>
            <a:ext cx="7886700" cy="3856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430CBD35-6444-4AC8-AF64-26B1EDCEA6A1}" type="datetimeFigureOut">
              <a:rPr lang="en-US" smtClean="0">
                <a:solidFill>
                  <a:prstClr val="black">
                    <a:tint val="75000"/>
                  </a:prstClr>
                </a:solidFill>
              </a:rPr>
              <a:pPr defTabSz="685800"/>
              <a:t>6/12/2020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en-US">
                <a:solidFill>
                  <a:prstClr val="black">
                    <a:tint val="75000"/>
                  </a:prstClr>
                </a:solidFill>
              </a:rPr>
              <a:t>Enter Presentation Title Here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A4CF21-67A6-4CAA-B3A4-D2E9E443D57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0172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0CBD35-6444-4AC8-AF64-26B1EDCEA6A1}" type="datetimeFigureOut">
              <a:rPr lang="en-US" smtClean="0"/>
              <a:t>6/12/2020</a:t>
            </a:fld>
            <a:endParaRPr lang="en-US"/>
          </a:p>
        </p:txBody>
      </p:sp>
      <p:sp>
        <p:nvSpPr>
          <p:cNvPr id="5" name="Footer Placeholder 4"/>
          <p:cNvSpPr>
            <a:spLocks noGrp="1"/>
          </p:cNvSpPr>
          <p:nvPr>
            <p:ph type="ftr" sz="quarter" idx="11"/>
          </p:nvPr>
        </p:nvSpPr>
        <p:spPr/>
        <p:txBody>
          <a:bodyPr/>
          <a:lstStyle/>
          <a:p>
            <a:r>
              <a:rPr lang="en-US"/>
              <a:t>Enter Presentation Title Here</a:t>
            </a:r>
            <a:endParaRPr lang="en-US" dirty="0"/>
          </a:p>
        </p:txBody>
      </p:sp>
      <p:sp>
        <p:nvSpPr>
          <p:cNvPr id="6" name="Slide Number Placeholder 5"/>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24884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a:prstGeom prst="rect">
            <a:avLst/>
          </a:prstGeom>
        </p:spPr>
        <p:txBody>
          <a:bodyPr anchor="b"/>
          <a:lstStyle>
            <a:lvl1pPr>
              <a:defRPr sz="3375">
                <a:latin typeface="Arial Black" panose="020B0A040201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0CBD35-6444-4AC8-AF64-26B1EDCEA6A1}" type="datetimeFigureOut">
              <a:rPr lang="en-US" smtClean="0"/>
              <a:t>6/12/2020</a:t>
            </a:fld>
            <a:endParaRPr lang="en-US"/>
          </a:p>
        </p:txBody>
      </p:sp>
      <p:sp>
        <p:nvSpPr>
          <p:cNvPr id="5" name="Footer Placeholder 4"/>
          <p:cNvSpPr>
            <a:spLocks noGrp="1"/>
          </p:cNvSpPr>
          <p:nvPr>
            <p:ph type="ftr" sz="quarter" idx="11"/>
          </p:nvPr>
        </p:nvSpPr>
        <p:spPr/>
        <p:txBody>
          <a:bodyPr/>
          <a:lstStyle/>
          <a:p>
            <a:r>
              <a:rPr lang="en-US"/>
              <a:t>Enter Presentation Title Here</a:t>
            </a:r>
            <a:endParaRPr lang="en-US" dirty="0"/>
          </a:p>
        </p:txBody>
      </p:sp>
      <p:sp>
        <p:nvSpPr>
          <p:cNvPr id="6" name="Slide Number Placeholder 5"/>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395255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CBD35-6444-4AC8-AF64-26B1EDCEA6A1}" type="datetimeFigureOut">
              <a:rPr lang="en-US" smtClean="0"/>
              <a:t>6/12/2020</a:t>
            </a:fld>
            <a:endParaRPr lang="en-US"/>
          </a:p>
        </p:txBody>
      </p:sp>
      <p:sp>
        <p:nvSpPr>
          <p:cNvPr id="6" name="Footer Placeholder 5"/>
          <p:cNvSpPr>
            <a:spLocks noGrp="1"/>
          </p:cNvSpPr>
          <p:nvPr>
            <p:ph type="ftr" sz="quarter" idx="11"/>
          </p:nvPr>
        </p:nvSpPr>
        <p:spPr/>
        <p:txBody>
          <a:bodyPr/>
          <a:lstStyle/>
          <a:p>
            <a:r>
              <a:rPr lang="en-US"/>
              <a:t>Enter Presentation Title Here</a:t>
            </a:r>
            <a:endParaRPr lang="en-US" dirty="0"/>
          </a:p>
        </p:txBody>
      </p:sp>
      <p:sp>
        <p:nvSpPr>
          <p:cNvPr id="7" name="Slide Number Placeholder 6"/>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160751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CBD35-6444-4AC8-AF64-26B1EDCEA6A1}" type="datetimeFigureOut">
              <a:rPr lang="en-US" smtClean="0"/>
              <a:t>6/12/2020</a:t>
            </a:fld>
            <a:endParaRPr lang="en-US"/>
          </a:p>
        </p:txBody>
      </p:sp>
      <p:sp>
        <p:nvSpPr>
          <p:cNvPr id="8" name="Footer Placeholder 7"/>
          <p:cNvSpPr>
            <a:spLocks noGrp="1"/>
          </p:cNvSpPr>
          <p:nvPr>
            <p:ph type="ftr" sz="quarter" idx="11"/>
          </p:nvPr>
        </p:nvSpPr>
        <p:spPr/>
        <p:txBody>
          <a:bodyPr/>
          <a:lstStyle/>
          <a:p>
            <a:r>
              <a:rPr lang="en-US"/>
              <a:t>Enter Presentation Title Here</a:t>
            </a:r>
            <a:endParaRPr lang="en-US" dirty="0"/>
          </a:p>
        </p:txBody>
      </p:sp>
      <p:sp>
        <p:nvSpPr>
          <p:cNvPr id="9" name="Slide Number Placeholder 8"/>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186689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584" y="1936594"/>
            <a:ext cx="78867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0CBD35-6444-4AC8-AF64-26B1EDCEA6A1}" type="datetimeFigureOut">
              <a:rPr lang="en-US" smtClean="0"/>
              <a:t>6/12/2020</a:t>
            </a:fld>
            <a:endParaRPr lang="en-US"/>
          </a:p>
        </p:txBody>
      </p:sp>
      <p:sp>
        <p:nvSpPr>
          <p:cNvPr id="4" name="Footer Placeholder 3"/>
          <p:cNvSpPr>
            <a:spLocks noGrp="1"/>
          </p:cNvSpPr>
          <p:nvPr>
            <p:ph type="ftr" sz="quarter" idx="11"/>
          </p:nvPr>
        </p:nvSpPr>
        <p:spPr/>
        <p:txBody>
          <a:bodyPr/>
          <a:lstStyle/>
          <a:p>
            <a:r>
              <a:rPr lang="en-US"/>
              <a:t>Enter Presentation Title Here</a:t>
            </a:r>
            <a:endParaRPr lang="en-US" dirty="0"/>
          </a:p>
        </p:txBody>
      </p:sp>
      <p:sp>
        <p:nvSpPr>
          <p:cNvPr id="5" name="Slide Number Placeholder 4"/>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65822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CBD35-6444-4AC8-AF64-26B1EDCEA6A1}" type="datetimeFigureOut">
              <a:rPr lang="en-US" smtClean="0"/>
              <a:t>6/12/2020</a:t>
            </a:fld>
            <a:endParaRPr lang="en-US"/>
          </a:p>
        </p:txBody>
      </p:sp>
      <p:sp>
        <p:nvSpPr>
          <p:cNvPr id="3" name="Footer Placeholder 2"/>
          <p:cNvSpPr>
            <a:spLocks noGrp="1"/>
          </p:cNvSpPr>
          <p:nvPr>
            <p:ph type="ftr" sz="quarter" idx="11"/>
          </p:nvPr>
        </p:nvSpPr>
        <p:spPr/>
        <p:txBody>
          <a:bodyPr/>
          <a:lstStyle/>
          <a:p>
            <a:r>
              <a:rPr lang="en-US"/>
              <a:t>Enter Presentation Title Here</a:t>
            </a:r>
            <a:endParaRPr lang="en-US" dirty="0"/>
          </a:p>
        </p:txBody>
      </p:sp>
      <p:sp>
        <p:nvSpPr>
          <p:cNvPr id="4" name="Slide Number Placeholder 3"/>
          <p:cNvSpPr>
            <a:spLocks noGrp="1"/>
          </p:cNvSpPr>
          <p:nvPr>
            <p:ph type="sldNum" sz="quarter" idx="12"/>
          </p:nvPr>
        </p:nvSpPr>
        <p:spPr/>
        <p:txBody>
          <a:bodyPr/>
          <a:lstStyle/>
          <a:p>
            <a:fld id="{BBA4CF21-67A6-4CAA-B3A4-D2E9E443D578}" type="slidenum">
              <a:rPr lang="en-US" smtClean="0"/>
              <a:t>‹#›</a:t>
            </a:fld>
            <a:endParaRPr lang="en-US"/>
          </a:p>
        </p:txBody>
      </p:sp>
    </p:spTree>
    <p:extLst>
      <p:ext uri="{BB962C8B-B14F-4D97-AF65-F5344CB8AC3E}">
        <p14:creationId xmlns:p14="http://schemas.microsoft.com/office/powerpoint/2010/main" val="200972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8FE1-F3EC-4CF1-BA07-BD8EF054B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C2CAA-2E64-41E2-88FA-91FB6735D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2891F-A3B6-4E78-981D-2C1B70AF3E97}"/>
              </a:ext>
            </a:extLst>
          </p:cNvPr>
          <p:cNvSpPr>
            <a:spLocks noGrp="1"/>
          </p:cNvSpPr>
          <p:nvPr>
            <p:ph type="dt" sz="half" idx="10"/>
          </p:nvPr>
        </p:nvSpPr>
        <p:spPr/>
        <p:txBody>
          <a:bodyPr/>
          <a:lstStyle/>
          <a:p>
            <a:fld id="{79521287-A356-4661-9430-CF1402BFCD0A}" type="datetimeFigureOut">
              <a:rPr lang="en-US" smtClean="0"/>
              <a:t>6/12/2020</a:t>
            </a:fld>
            <a:endParaRPr lang="en-US"/>
          </a:p>
        </p:txBody>
      </p:sp>
      <p:sp>
        <p:nvSpPr>
          <p:cNvPr id="5" name="Footer Placeholder 4">
            <a:extLst>
              <a:ext uri="{FF2B5EF4-FFF2-40B4-BE49-F238E27FC236}">
                <a16:creationId xmlns:a16="http://schemas.microsoft.com/office/drawing/2014/main" id="{DB198418-A24E-4C20-B5B6-F9F8970F3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5F810-5A0A-4AC0-AB1B-8D1509C92409}"/>
              </a:ext>
            </a:extLst>
          </p:cNvPr>
          <p:cNvSpPr>
            <a:spLocks noGrp="1"/>
          </p:cNvSpPr>
          <p:nvPr>
            <p:ph type="sldNum" sz="quarter" idx="12"/>
          </p:nvPr>
        </p:nvSpPr>
        <p:spPr/>
        <p:txBody>
          <a:bodyPr/>
          <a:lstStyle/>
          <a:p>
            <a:fld id="{A4EE9BCC-84ED-43AE-837E-0EC2AE7D8C89}" type="slidenum">
              <a:rPr lang="en-US" smtClean="0"/>
              <a:t>‹#›</a:t>
            </a:fld>
            <a:endParaRPr lang="en-US"/>
          </a:p>
        </p:txBody>
      </p:sp>
    </p:spTree>
    <p:extLst>
      <p:ext uri="{BB962C8B-B14F-4D97-AF65-F5344CB8AC3E}">
        <p14:creationId xmlns:p14="http://schemas.microsoft.com/office/powerpoint/2010/main" val="116788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46176"/>
            <a:ext cx="6858000" cy="638747"/>
          </a:xfrm>
          <a:prstGeom prst="rect">
            <a:avLst/>
          </a:prstGeom>
        </p:spPr>
        <p:txBody>
          <a:bodyPr anchor="b"/>
          <a:lstStyle>
            <a:lvl1pPr algn="ctr">
              <a:defRPr sz="27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1996482"/>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pPr defTabSz="685800"/>
            <a:fld id="{430CBD35-6444-4AC8-AF64-26B1EDCEA6A1}" type="datetimeFigureOut">
              <a:rPr lang="en-US" smtClean="0">
                <a:solidFill>
                  <a:prstClr val="black">
                    <a:tint val="75000"/>
                  </a:prstClr>
                </a:solidFill>
              </a:rPr>
              <a:pPr defTabSz="685800"/>
              <a:t>6/12/2020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en-US">
                <a:solidFill>
                  <a:prstClr val="black">
                    <a:tint val="75000"/>
                  </a:prstClr>
                </a:solidFill>
              </a:rPr>
              <a:t>Enter Presentation Title Here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BA4CF21-67A6-4CAA-B3A4-D2E9E443D57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169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430CBD35-6444-4AC8-AF64-26B1EDCEA6A1}" type="datetimeFigureOut">
              <a:rPr lang="en-US" smtClean="0"/>
              <a:t>6/12/2020</a:t>
            </a:fld>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a:t>Enter Presentation Title Here</a:t>
            </a:r>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BA4CF21-67A6-4CAA-B3A4-D2E9E443D578}" type="slidenum">
              <a:rPr lang="en-US" smtClean="0"/>
              <a:t>‹#›</a:t>
            </a:fld>
            <a:endParaRPr lang="en-US"/>
          </a:p>
        </p:txBody>
      </p:sp>
      <p:sp>
        <p:nvSpPr>
          <p:cNvPr id="7" name="Rectangle 6"/>
          <p:cNvSpPr/>
          <p:nvPr/>
        </p:nvSpPr>
        <p:spPr>
          <a:xfrm>
            <a:off x="0" y="7"/>
            <a:ext cx="9144000" cy="13909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p:cNvSpPr/>
          <p:nvPr/>
        </p:nvSpPr>
        <p:spPr>
          <a:xfrm>
            <a:off x="0" y="1217710"/>
            <a:ext cx="9144000" cy="57309"/>
          </a:xfrm>
          <a:prstGeom prst="rect">
            <a:avLst/>
          </a:prstGeom>
          <a:solidFill>
            <a:srgbClr val="06014B"/>
          </a:solidFill>
          <a:ln>
            <a:solidFill>
              <a:srgbClr val="060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p:nvSpPr>
        <p:spPr>
          <a:xfrm>
            <a:off x="0" y="669704"/>
            <a:ext cx="9144000" cy="457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b="1" dirty="0">
                <a:solidFill>
                  <a:srgbClr val="000044"/>
                </a:solidFill>
                <a:effectLst>
                  <a:outerShdw blurRad="38100" dist="38100" dir="2700000" algn="tl">
                    <a:srgbClr val="000000">
                      <a:alpha val="43137"/>
                    </a:srgbClr>
                  </a:outerShdw>
                </a:effectLst>
                <a:latin typeface="Goudy Old Style" panose="02020502050305020303" pitchFamily="18" charset="0"/>
              </a:rPr>
              <a:t>   PRINCE WILLIAM COUNTY DEPARTMENT of FIRE and RESCUE</a:t>
            </a:r>
          </a:p>
        </p:txBody>
      </p:sp>
      <p:sp>
        <p:nvSpPr>
          <p:cNvPr id="10" name="Rectangle 9"/>
          <p:cNvSpPr/>
          <p:nvPr/>
        </p:nvSpPr>
        <p:spPr>
          <a:xfrm>
            <a:off x="-3012" y="512860"/>
            <a:ext cx="9144000" cy="57309"/>
          </a:xfrm>
          <a:prstGeom prst="rect">
            <a:avLst/>
          </a:prstGeom>
          <a:solidFill>
            <a:srgbClr val="06014B"/>
          </a:solidFill>
          <a:ln>
            <a:solidFill>
              <a:srgbClr val="060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p:cNvSpPr/>
          <p:nvPr userDrawn="1"/>
        </p:nvSpPr>
        <p:spPr>
          <a:xfrm>
            <a:off x="0" y="7"/>
            <a:ext cx="9144000" cy="13909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p:cNvSpPr/>
          <p:nvPr userDrawn="1"/>
        </p:nvSpPr>
        <p:spPr>
          <a:xfrm>
            <a:off x="0" y="1217710"/>
            <a:ext cx="9144000" cy="57309"/>
          </a:xfrm>
          <a:prstGeom prst="rect">
            <a:avLst/>
          </a:prstGeom>
          <a:solidFill>
            <a:srgbClr val="06014B"/>
          </a:solidFill>
          <a:ln>
            <a:solidFill>
              <a:srgbClr val="060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userDrawn="1"/>
        </p:nvSpPr>
        <p:spPr>
          <a:xfrm>
            <a:off x="0" y="669704"/>
            <a:ext cx="9144000" cy="457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6" b="1" dirty="0">
                <a:solidFill>
                  <a:srgbClr val="000044"/>
                </a:solidFill>
                <a:effectLst>
                  <a:outerShdw blurRad="38100" dist="38100" dir="2700000" algn="tl">
                    <a:srgbClr val="000000">
                      <a:alpha val="43137"/>
                    </a:srgbClr>
                  </a:outerShdw>
                </a:effectLst>
                <a:latin typeface="Goudy Old Style" panose="02020502050305020303" pitchFamily="18" charset="0"/>
              </a:rPr>
              <a:t>   </a:t>
            </a:r>
            <a:r>
              <a:rPr lang="en-US" sz="1800" b="1" dirty="0">
                <a:solidFill>
                  <a:srgbClr val="000044"/>
                </a:solidFill>
                <a:effectLst>
                  <a:outerShdw blurRad="38100" dist="38100" dir="2700000" algn="tl">
                    <a:srgbClr val="000000">
                      <a:alpha val="43137"/>
                    </a:srgbClr>
                  </a:outerShdw>
                </a:effectLst>
                <a:latin typeface="Goudy Old Style" panose="02020502050305020303" pitchFamily="18" charset="0"/>
              </a:rPr>
              <a:t>PRINCE WILLIAM COUNTY DEPARTMENT of FIRE and RESCUE</a:t>
            </a:r>
          </a:p>
        </p:txBody>
      </p:sp>
      <p:sp>
        <p:nvSpPr>
          <p:cNvPr id="16" name="Rectangle 15"/>
          <p:cNvSpPr/>
          <p:nvPr userDrawn="1"/>
        </p:nvSpPr>
        <p:spPr>
          <a:xfrm>
            <a:off x="-3012" y="512860"/>
            <a:ext cx="9144000" cy="57309"/>
          </a:xfrm>
          <a:prstGeom prst="rect">
            <a:avLst/>
          </a:prstGeom>
          <a:solidFill>
            <a:srgbClr val="06014B"/>
          </a:solidFill>
          <a:ln>
            <a:solidFill>
              <a:srgbClr val="060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5528" y="244607"/>
            <a:ext cx="886244" cy="1308039"/>
          </a:xfrm>
          <a:prstGeom prst="rect">
            <a:avLst/>
          </a:prstGeom>
        </p:spPr>
      </p:pic>
    </p:spTree>
    <p:extLst>
      <p:ext uri="{BB962C8B-B14F-4D97-AF65-F5344CB8AC3E}">
        <p14:creationId xmlns:p14="http://schemas.microsoft.com/office/powerpoint/2010/main" val="46943037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7" r:id="rId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921963"/>
            <a:ext cx="9144000" cy="4145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38328DF-62AE-4229-9A54-3AFBD4CC6B3E}" type="datetimeFigureOut">
              <a:rPr lang="en-US" smtClean="0">
                <a:solidFill>
                  <a:prstClr val="black">
                    <a:tint val="75000"/>
                  </a:prstClr>
                </a:solidFill>
              </a:rPr>
              <a:pPr defTabSz="685800"/>
              <a:t>6/12/2020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n-US">
                <a:solidFill>
                  <a:prstClr val="black">
                    <a:tint val="75000"/>
                  </a:prstClr>
                </a:solidFill>
              </a:rPr>
              <a:t>Enter Presentation Title Here</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D44B465-6568-4A03-9991-11C62781C9A4}" type="slidenum">
              <a:rPr lang="en-US" smtClean="0">
                <a:solidFill>
                  <a:prstClr val="black">
                    <a:tint val="75000"/>
                  </a:prstClr>
                </a:solidFill>
              </a:rPr>
              <a:pPr defTabSz="685800"/>
              <a:t>‹#›</a:t>
            </a:fld>
            <a:endParaRPr lang="en-US">
              <a:solidFill>
                <a:prstClr val="black">
                  <a:tint val="75000"/>
                </a:prstClr>
              </a:solidFill>
            </a:endParaRPr>
          </a:p>
        </p:txBody>
      </p:sp>
      <p:sp>
        <p:nvSpPr>
          <p:cNvPr id="2" name="Rectangle 1"/>
          <p:cNvSpPr/>
          <p:nvPr userDrawn="1"/>
        </p:nvSpPr>
        <p:spPr>
          <a:xfrm>
            <a:off x="0" y="0"/>
            <a:ext cx="9144000" cy="4145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304801"/>
            <a:ext cx="9144000" cy="45719"/>
          </a:xfrm>
          <a:prstGeom prst="rect">
            <a:avLst/>
          </a:prstGeom>
          <a:solidFill>
            <a:srgbClr val="000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userDrawn="1"/>
        </p:nvSpPr>
        <p:spPr>
          <a:xfrm>
            <a:off x="0" y="5998165"/>
            <a:ext cx="9144000" cy="45719"/>
          </a:xfrm>
          <a:prstGeom prst="rect">
            <a:avLst/>
          </a:prstGeom>
          <a:solidFill>
            <a:srgbClr val="000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5528" y="207264"/>
            <a:ext cx="886244" cy="1308039"/>
          </a:xfrm>
          <a:prstGeom prst="rect">
            <a:avLst/>
          </a:prstGeom>
        </p:spPr>
      </p:pic>
    </p:spTree>
    <p:extLst>
      <p:ext uri="{BB962C8B-B14F-4D97-AF65-F5344CB8AC3E}">
        <p14:creationId xmlns:p14="http://schemas.microsoft.com/office/powerpoint/2010/main" val="516490788"/>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C280-EEAD-4A78-A246-1D33C07A9E6F}"/>
              </a:ext>
            </a:extLst>
          </p:cNvPr>
          <p:cNvSpPr>
            <a:spLocks noGrp="1"/>
          </p:cNvSpPr>
          <p:nvPr>
            <p:ph type="ctrTitle"/>
          </p:nvPr>
        </p:nvSpPr>
        <p:spPr/>
        <p:txBody>
          <a:bodyPr/>
          <a:lstStyle/>
          <a:p>
            <a:r>
              <a:rPr lang="en-US" dirty="0"/>
              <a:t>BLS Assist &amp; </a:t>
            </a:r>
            <a:br>
              <a:rPr lang="en-US" dirty="0"/>
            </a:br>
            <a:r>
              <a:rPr lang="en-US" dirty="0"/>
              <a:t>Medic Unit Operations</a:t>
            </a:r>
          </a:p>
        </p:txBody>
      </p:sp>
      <p:sp>
        <p:nvSpPr>
          <p:cNvPr id="3" name="Subtitle 2">
            <a:extLst>
              <a:ext uri="{FF2B5EF4-FFF2-40B4-BE49-F238E27FC236}">
                <a16:creationId xmlns:a16="http://schemas.microsoft.com/office/drawing/2014/main" id="{996E1693-784B-4969-8CC8-F033450ACA2B}"/>
              </a:ext>
            </a:extLst>
          </p:cNvPr>
          <p:cNvSpPr>
            <a:spLocks noGrp="1"/>
          </p:cNvSpPr>
          <p:nvPr>
            <p:ph type="subTitle" idx="1"/>
          </p:nvPr>
        </p:nvSpPr>
        <p:spPr/>
        <p:txBody>
          <a:bodyPr>
            <a:normAutofit/>
          </a:bodyPr>
          <a:lstStyle/>
          <a:p>
            <a:r>
              <a:rPr lang="en-US" sz="3600" dirty="0">
                <a:solidFill>
                  <a:srgbClr val="0070C0"/>
                </a:solidFill>
              </a:rPr>
              <a:t>Medication and Equipment Restocking</a:t>
            </a:r>
          </a:p>
        </p:txBody>
      </p:sp>
    </p:spTree>
    <p:extLst>
      <p:ext uri="{BB962C8B-B14F-4D97-AF65-F5344CB8AC3E}">
        <p14:creationId xmlns:p14="http://schemas.microsoft.com/office/powerpoint/2010/main" val="163228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4835-B973-4E71-83CD-26F7E6599B23}"/>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8EAEFAD-0145-4BED-86E6-3CF0E4B14C0F}"/>
              </a:ext>
            </a:extLst>
          </p:cNvPr>
          <p:cNvPicPr>
            <a:picLocks noChangeAspect="1"/>
          </p:cNvPicPr>
          <p:nvPr/>
        </p:nvPicPr>
        <p:blipFill>
          <a:blip r:embed="rId2"/>
          <a:stretch>
            <a:fillRect/>
          </a:stretch>
        </p:blipFill>
        <p:spPr>
          <a:xfrm>
            <a:off x="1708976" y="3006111"/>
            <a:ext cx="6062550" cy="3180159"/>
          </a:xfrm>
          <a:prstGeom prst="rect">
            <a:avLst/>
          </a:prstGeom>
        </p:spPr>
      </p:pic>
      <p:sp>
        <p:nvSpPr>
          <p:cNvPr id="3" name="Rectangle 2">
            <a:extLst>
              <a:ext uri="{FF2B5EF4-FFF2-40B4-BE49-F238E27FC236}">
                <a16:creationId xmlns:a16="http://schemas.microsoft.com/office/drawing/2014/main" id="{557F03D5-8E08-4856-83AA-62B8DFDD3323}"/>
              </a:ext>
            </a:extLst>
          </p:cNvPr>
          <p:cNvSpPr/>
          <p:nvPr/>
        </p:nvSpPr>
        <p:spPr>
          <a:xfrm>
            <a:off x="648720" y="1821530"/>
            <a:ext cx="3320140" cy="480131"/>
          </a:xfrm>
          <a:prstGeom prst="rect">
            <a:avLst/>
          </a:prstGeom>
        </p:spPr>
        <p:txBody>
          <a:bodyPr wrap="none">
            <a:spAutoFit/>
          </a:bodyPr>
          <a:lstStyle/>
          <a:p>
            <a:pPr lvl="0" defTabSz="514350">
              <a:lnSpc>
                <a:spcPct val="90000"/>
              </a:lnSpc>
              <a:spcBef>
                <a:spcPts val="563"/>
              </a:spcBef>
            </a:pPr>
            <a:r>
              <a:rPr lang="en-US" sz="2800" dirty="0">
                <a:solidFill>
                  <a:srgbClr val="4472C4"/>
                </a:solidFill>
                <a:latin typeface="Arial" panose="020B0604020202020204" pitchFamily="34" charset="0"/>
                <a:cs typeface="Arial" panose="020B0604020202020204" pitchFamily="34" charset="0"/>
              </a:rPr>
              <a:t>Hospital ID Stickers</a:t>
            </a:r>
            <a:endParaRPr lang="en-US" sz="157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95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E085-41EF-44F5-B659-9DA6AC81D6C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E46FB74F-0346-466D-BD3C-50F0B6F862F2}"/>
              </a:ext>
            </a:extLst>
          </p:cNvPr>
          <p:cNvSpPr>
            <a:spLocks noGrp="1"/>
          </p:cNvSpPr>
          <p:nvPr>
            <p:ph idx="1"/>
          </p:nvPr>
        </p:nvSpPr>
        <p:spPr>
          <a:xfrm>
            <a:off x="628650" y="1825625"/>
            <a:ext cx="3817515" cy="4351338"/>
          </a:xfrm>
        </p:spPr>
        <p:txBody>
          <a:bodyPr>
            <a:normAutofit/>
          </a:bodyPr>
          <a:lstStyle/>
          <a:p>
            <a:pPr marL="0" lvl="0" indent="0">
              <a:buNone/>
            </a:pPr>
            <a:r>
              <a:rPr lang="en-US" sz="2800" dirty="0">
                <a:solidFill>
                  <a:srgbClr val="4472C4"/>
                </a:solidFill>
              </a:rPr>
              <a:t>Narcotics Exchange</a:t>
            </a:r>
            <a:endParaRPr lang="en-US" dirty="0">
              <a:solidFill>
                <a:prstClr val="black"/>
              </a:solidFill>
            </a:endParaRPr>
          </a:p>
          <a:p>
            <a:endParaRPr lang="en-US" dirty="0"/>
          </a:p>
          <a:p>
            <a:endParaRPr lang="en-US" dirty="0"/>
          </a:p>
          <a:p>
            <a:r>
              <a:rPr lang="en-US" dirty="0"/>
              <a:t>The ALS provider is responsible for restocking narcotics and completing the Regional CSK paperwork (located inside the control numbered pouch).</a:t>
            </a:r>
          </a:p>
          <a:p>
            <a:endParaRPr lang="en-US" dirty="0"/>
          </a:p>
          <a:p>
            <a:r>
              <a:rPr lang="en-US" dirty="0"/>
              <a:t>This paperwork requires the </a:t>
            </a:r>
            <a:r>
              <a:rPr lang="en-US" u="sng" dirty="0"/>
              <a:t>BLS provider’s signature as “EMS Co-sign” and possibly a “waste witness” signature.</a:t>
            </a:r>
          </a:p>
          <a:p>
            <a:endParaRPr lang="en-US" dirty="0"/>
          </a:p>
          <a:p>
            <a:r>
              <a:rPr lang="en-US" dirty="0"/>
              <a:t>Narcotics exchange requires a printed copy of the PCR.</a:t>
            </a:r>
          </a:p>
          <a:p>
            <a:endParaRPr lang="en-US" dirty="0"/>
          </a:p>
        </p:txBody>
      </p:sp>
      <p:pic>
        <p:nvPicPr>
          <p:cNvPr id="4" name="Picture 3">
            <a:extLst>
              <a:ext uri="{FF2B5EF4-FFF2-40B4-BE49-F238E27FC236}">
                <a16:creationId xmlns:a16="http://schemas.microsoft.com/office/drawing/2014/main" id="{DB88284B-476C-4E4E-BC63-444FC9FA3080}"/>
              </a:ext>
            </a:extLst>
          </p:cNvPr>
          <p:cNvPicPr>
            <a:picLocks noChangeAspect="1"/>
          </p:cNvPicPr>
          <p:nvPr/>
        </p:nvPicPr>
        <p:blipFill>
          <a:blip r:embed="rId2"/>
          <a:stretch>
            <a:fillRect/>
          </a:stretch>
        </p:blipFill>
        <p:spPr>
          <a:xfrm>
            <a:off x="4784938" y="1628180"/>
            <a:ext cx="3991356" cy="5143500"/>
          </a:xfrm>
          <a:prstGeom prst="rect">
            <a:avLst/>
          </a:prstGeom>
        </p:spPr>
      </p:pic>
    </p:spTree>
    <p:extLst>
      <p:ext uri="{BB962C8B-B14F-4D97-AF65-F5344CB8AC3E}">
        <p14:creationId xmlns:p14="http://schemas.microsoft.com/office/powerpoint/2010/main" val="64486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6D3A7-26F1-48D8-8720-C714DE301A19}"/>
              </a:ext>
            </a:extLst>
          </p:cNvPr>
          <p:cNvSpPr>
            <a:spLocks noGrp="1"/>
          </p:cNvSpPr>
          <p:nvPr>
            <p:ph idx="1"/>
          </p:nvPr>
        </p:nvSpPr>
        <p:spPr>
          <a:xfrm>
            <a:off x="628651" y="1887524"/>
            <a:ext cx="3706361" cy="4328718"/>
          </a:xfrm>
        </p:spPr>
        <p:txBody>
          <a:bodyPr>
            <a:normAutofit/>
          </a:bodyPr>
          <a:lstStyle/>
          <a:p>
            <a:pPr marL="0" lvl="0" indent="0">
              <a:buNone/>
            </a:pPr>
            <a:r>
              <a:rPr lang="en-US" sz="2800" dirty="0">
                <a:solidFill>
                  <a:srgbClr val="4472C4"/>
                </a:solidFill>
              </a:rPr>
              <a:t>Printing a PCR</a:t>
            </a:r>
            <a:endParaRPr lang="en-US" dirty="0">
              <a:solidFill>
                <a:prstClr val="black"/>
              </a:solidFill>
            </a:endParaRPr>
          </a:p>
          <a:p>
            <a:pPr marL="0" indent="0">
              <a:buNone/>
            </a:pPr>
            <a:endParaRPr lang="en-US" dirty="0"/>
          </a:p>
          <a:p>
            <a:r>
              <a:rPr lang="en-US" dirty="0"/>
              <a:t>Login to </a:t>
            </a:r>
            <a:r>
              <a:rPr lang="en-US" dirty="0" err="1"/>
              <a:t>SafetyPAD</a:t>
            </a:r>
            <a:r>
              <a:rPr lang="en-US" dirty="0"/>
              <a:t> Enterprise at pwcva.safetypad.com then select and view the desired incident PCR using </a:t>
            </a:r>
            <a:r>
              <a:rPr lang="en-US" u="sng" dirty="0"/>
              <a:t>PCR Search</a:t>
            </a:r>
            <a:r>
              <a:rPr lang="en-US" dirty="0"/>
              <a:t>. Use the printer icon when viewing the report. </a:t>
            </a:r>
          </a:p>
          <a:p>
            <a:endParaRPr lang="en-US" dirty="0"/>
          </a:p>
          <a:p>
            <a:r>
              <a:rPr lang="en-US" dirty="0"/>
              <a:t>Printed HIPAA compliant PCRs do not have the required information (patient name, DOB). </a:t>
            </a:r>
            <a:r>
              <a:rPr lang="en-US" u="sng" dirty="0"/>
              <a:t>Hospital ID stickers must be placed on every page of the printed PCR</a:t>
            </a:r>
            <a:r>
              <a:rPr lang="en-US" dirty="0"/>
              <a:t> to complete the Regional CSK exchange.</a:t>
            </a:r>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897CB613-6E7D-48F3-95EC-BC4EF40EC344}"/>
              </a:ext>
            </a:extLst>
          </p:cNvPr>
          <p:cNvPicPr>
            <a:picLocks noChangeAspect="1"/>
          </p:cNvPicPr>
          <p:nvPr/>
        </p:nvPicPr>
        <p:blipFill>
          <a:blip r:embed="rId2"/>
          <a:stretch>
            <a:fillRect/>
          </a:stretch>
        </p:blipFill>
        <p:spPr>
          <a:xfrm>
            <a:off x="5109008" y="1628180"/>
            <a:ext cx="3336933" cy="2613990"/>
          </a:xfrm>
          <a:prstGeom prst="rect">
            <a:avLst/>
          </a:prstGeom>
        </p:spPr>
      </p:pic>
      <p:pic>
        <p:nvPicPr>
          <p:cNvPr id="6" name="Picture 5">
            <a:extLst>
              <a:ext uri="{FF2B5EF4-FFF2-40B4-BE49-F238E27FC236}">
                <a16:creationId xmlns:a16="http://schemas.microsoft.com/office/drawing/2014/main" id="{9A67BB15-B5D9-4DFF-82FF-960582744B6B}"/>
              </a:ext>
            </a:extLst>
          </p:cNvPr>
          <p:cNvPicPr>
            <a:picLocks noChangeAspect="1"/>
          </p:cNvPicPr>
          <p:nvPr/>
        </p:nvPicPr>
        <p:blipFill>
          <a:blip r:embed="rId3"/>
          <a:stretch>
            <a:fillRect/>
          </a:stretch>
        </p:blipFill>
        <p:spPr>
          <a:xfrm>
            <a:off x="5178416" y="4799655"/>
            <a:ext cx="3336933" cy="1679779"/>
          </a:xfrm>
          <a:prstGeom prst="rect">
            <a:avLst/>
          </a:prstGeom>
        </p:spPr>
      </p:pic>
      <p:sp>
        <p:nvSpPr>
          <p:cNvPr id="7" name="Title 6">
            <a:extLst>
              <a:ext uri="{FF2B5EF4-FFF2-40B4-BE49-F238E27FC236}">
                <a16:creationId xmlns:a16="http://schemas.microsoft.com/office/drawing/2014/main" id="{19B1DD02-1964-4A9D-A315-2CD32D8D18F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74200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8DA7-8634-43E3-9F65-B1E7BBB4B14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A679D4-1928-443D-9B19-88B9EEE9048E}"/>
              </a:ext>
            </a:extLst>
          </p:cNvPr>
          <p:cNvSpPr>
            <a:spLocks noGrp="1"/>
          </p:cNvSpPr>
          <p:nvPr>
            <p:ph idx="1"/>
          </p:nvPr>
        </p:nvSpPr>
        <p:spPr/>
        <p:txBody>
          <a:bodyPr>
            <a:normAutofit/>
          </a:bodyPr>
          <a:lstStyle/>
          <a:p>
            <a:pPr marL="0" lvl="0" indent="0">
              <a:buNone/>
            </a:pPr>
            <a:r>
              <a:rPr lang="en-US" sz="2800" dirty="0">
                <a:solidFill>
                  <a:srgbClr val="4472C4"/>
                </a:solidFill>
              </a:rPr>
              <a:t>Equipment Restocking</a:t>
            </a:r>
            <a:endParaRPr lang="en-US" dirty="0">
              <a:solidFill>
                <a:prstClr val="black"/>
              </a:solidFill>
            </a:endParaRPr>
          </a:p>
          <a:p>
            <a:endParaRPr lang="en-US" dirty="0"/>
          </a:p>
          <a:p>
            <a:endParaRPr lang="en-US" dirty="0"/>
          </a:p>
          <a:p>
            <a:r>
              <a:rPr lang="en-US" dirty="0"/>
              <a:t>Linens are restocked in a one for one exchange. Carts containing EMS linens are typically marked and located near the ambulance entrance. Other linen carts and fitted sheets should not be used. </a:t>
            </a:r>
          </a:p>
          <a:p>
            <a:endParaRPr lang="en-US" dirty="0"/>
          </a:p>
          <a:p>
            <a:r>
              <a:rPr lang="en-US" dirty="0"/>
              <a:t>Some equipment cannot be restocked at the hospital and must be obtained back at the station. Examples include IO needles, ET tubes, CPAP circuits, </a:t>
            </a:r>
            <a:r>
              <a:rPr lang="en-US" dirty="0" err="1"/>
              <a:t>Airtraq</a:t>
            </a:r>
            <a:r>
              <a:rPr lang="en-US" dirty="0"/>
              <a:t> and traditional laryngoscope blades, etc. </a:t>
            </a:r>
          </a:p>
        </p:txBody>
      </p:sp>
    </p:spTree>
    <p:extLst>
      <p:ext uri="{BB962C8B-B14F-4D97-AF65-F5344CB8AC3E}">
        <p14:creationId xmlns:p14="http://schemas.microsoft.com/office/powerpoint/2010/main" val="339162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238E-5EA1-4EE0-ABA4-D731E5216D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B0D3985-E891-48EF-9F25-D7F380460F2B}"/>
              </a:ext>
            </a:extLst>
          </p:cNvPr>
          <p:cNvSpPr>
            <a:spLocks noGrp="1"/>
          </p:cNvSpPr>
          <p:nvPr>
            <p:ph idx="1"/>
          </p:nvPr>
        </p:nvSpPr>
        <p:spPr>
          <a:xfrm>
            <a:off x="628650" y="1832738"/>
            <a:ext cx="3824626" cy="3894169"/>
          </a:xfrm>
        </p:spPr>
        <p:txBody>
          <a:bodyPr>
            <a:normAutofit/>
          </a:bodyPr>
          <a:lstStyle/>
          <a:p>
            <a:pPr marL="0" lvl="0" indent="0">
              <a:buNone/>
            </a:pPr>
            <a:r>
              <a:rPr lang="en-US" sz="2800" dirty="0">
                <a:solidFill>
                  <a:srgbClr val="4472C4"/>
                </a:solidFill>
              </a:rPr>
              <a:t>Equipment Restocking</a:t>
            </a:r>
            <a:endParaRPr lang="en-US" dirty="0">
              <a:solidFill>
                <a:prstClr val="black"/>
              </a:solidFill>
            </a:endParaRPr>
          </a:p>
          <a:p>
            <a:endParaRPr lang="en-US" dirty="0"/>
          </a:p>
          <a:p>
            <a:endParaRPr lang="en-US" dirty="0"/>
          </a:p>
          <a:p>
            <a:r>
              <a:rPr lang="en-US" dirty="0"/>
              <a:t>Pay attention to detail when restocking and don’t be afraid to ask. Some hospital equipment may look similar to what is carried on a medic unit. IV fluids may be packaged almost identically but contain 0.9% Normal Saline, 10% Dextrose, Lactated Ringers, D5W, etc. </a:t>
            </a:r>
          </a:p>
          <a:p>
            <a:endParaRPr lang="en-US" dirty="0"/>
          </a:p>
          <a:p>
            <a:r>
              <a:rPr lang="en-US" dirty="0"/>
              <a:t>Some needles, IVs, syringes, </a:t>
            </a:r>
            <a:r>
              <a:rPr lang="en-US" dirty="0" err="1"/>
              <a:t>etc</a:t>
            </a:r>
            <a:r>
              <a:rPr lang="en-US" dirty="0"/>
              <a:t> are not appropriate for medic unit restocking.</a:t>
            </a:r>
          </a:p>
        </p:txBody>
      </p:sp>
      <p:pic>
        <p:nvPicPr>
          <p:cNvPr id="5" name="Picture 4">
            <a:extLst>
              <a:ext uri="{FF2B5EF4-FFF2-40B4-BE49-F238E27FC236}">
                <a16:creationId xmlns:a16="http://schemas.microsoft.com/office/drawing/2014/main" id="{324D6389-DCB8-43DE-AF7E-9D914F83C9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276" y="1832738"/>
            <a:ext cx="4351346" cy="2386924"/>
          </a:xfrm>
          <a:prstGeom prst="rect">
            <a:avLst/>
          </a:prstGeom>
        </p:spPr>
      </p:pic>
      <p:pic>
        <p:nvPicPr>
          <p:cNvPr id="7" name="Picture 6">
            <a:extLst>
              <a:ext uri="{FF2B5EF4-FFF2-40B4-BE49-F238E27FC236}">
                <a16:creationId xmlns:a16="http://schemas.microsoft.com/office/drawing/2014/main" id="{853C32AF-FEB7-47B8-9414-EEA655C2E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9" y="4272102"/>
            <a:ext cx="2059758" cy="2318145"/>
          </a:xfrm>
          <a:prstGeom prst="rect">
            <a:avLst/>
          </a:prstGeom>
        </p:spPr>
      </p:pic>
    </p:spTree>
    <p:extLst>
      <p:ext uri="{BB962C8B-B14F-4D97-AF65-F5344CB8AC3E}">
        <p14:creationId xmlns:p14="http://schemas.microsoft.com/office/powerpoint/2010/main" val="103700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75BD-D9E2-4826-A653-0F36DBAE63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DC67E9D-DF30-4EEC-A2C2-E0F9743E78F0}"/>
              </a:ext>
            </a:extLst>
          </p:cNvPr>
          <p:cNvSpPr>
            <a:spLocks noGrp="1"/>
          </p:cNvSpPr>
          <p:nvPr>
            <p:ph idx="1"/>
          </p:nvPr>
        </p:nvSpPr>
        <p:spPr>
          <a:xfrm>
            <a:off x="628650" y="1843980"/>
            <a:ext cx="4114800" cy="3645993"/>
          </a:xfrm>
        </p:spPr>
        <p:txBody>
          <a:bodyPr/>
          <a:lstStyle/>
          <a:p>
            <a:pPr marL="0" lvl="0" indent="0">
              <a:buNone/>
            </a:pPr>
            <a:r>
              <a:rPr lang="en-US" sz="2800" dirty="0">
                <a:solidFill>
                  <a:srgbClr val="4472C4"/>
                </a:solidFill>
              </a:rPr>
              <a:t>Medication Restocking</a:t>
            </a:r>
            <a:endParaRPr lang="en-US" dirty="0">
              <a:solidFill>
                <a:prstClr val="black"/>
              </a:solidFill>
            </a:endParaRPr>
          </a:p>
          <a:p>
            <a:endParaRPr lang="en-US" dirty="0"/>
          </a:p>
          <a:p>
            <a:endParaRPr lang="en-US" dirty="0"/>
          </a:p>
          <a:p>
            <a:r>
              <a:rPr lang="en-US" dirty="0"/>
              <a:t>Medications may come in different packaging. Some cases are normal variations between manufacturers, others are more significant.</a:t>
            </a:r>
          </a:p>
          <a:p>
            <a:endParaRPr lang="en-US" dirty="0"/>
          </a:p>
          <a:p>
            <a:r>
              <a:rPr lang="en-US" dirty="0"/>
              <a:t>Pay attention to medication name, concentration, expiration date, listed routes, etc.</a:t>
            </a:r>
            <a:endParaRPr lang="en-US" u="sng" dirty="0"/>
          </a:p>
        </p:txBody>
      </p:sp>
      <p:pic>
        <p:nvPicPr>
          <p:cNvPr id="4" name="Picture 3">
            <a:extLst>
              <a:ext uri="{FF2B5EF4-FFF2-40B4-BE49-F238E27FC236}">
                <a16:creationId xmlns:a16="http://schemas.microsoft.com/office/drawing/2014/main" id="{A2900922-D973-46B7-B937-A3CCDDA33824}"/>
              </a:ext>
            </a:extLst>
          </p:cNvPr>
          <p:cNvPicPr>
            <a:picLocks noChangeAspect="1"/>
          </p:cNvPicPr>
          <p:nvPr/>
        </p:nvPicPr>
        <p:blipFill>
          <a:blip r:embed="rId2"/>
          <a:stretch>
            <a:fillRect/>
          </a:stretch>
        </p:blipFill>
        <p:spPr>
          <a:xfrm>
            <a:off x="7115954" y="1843980"/>
            <a:ext cx="1249565" cy="3500437"/>
          </a:xfrm>
          <a:prstGeom prst="rect">
            <a:avLst/>
          </a:prstGeom>
        </p:spPr>
      </p:pic>
      <p:pic>
        <p:nvPicPr>
          <p:cNvPr id="5" name="Picture 4">
            <a:extLst>
              <a:ext uri="{FF2B5EF4-FFF2-40B4-BE49-F238E27FC236}">
                <a16:creationId xmlns:a16="http://schemas.microsoft.com/office/drawing/2014/main" id="{B826C221-36A8-4BA2-830F-278D3374BC7D}"/>
              </a:ext>
            </a:extLst>
          </p:cNvPr>
          <p:cNvPicPr>
            <a:picLocks noChangeAspect="1"/>
          </p:cNvPicPr>
          <p:nvPr/>
        </p:nvPicPr>
        <p:blipFill>
          <a:blip r:embed="rId3"/>
          <a:stretch>
            <a:fillRect/>
          </a:stretch>
        </p:blipFill>
        <p:spPr>
          <a:xfrm>
            <a:off x="5447902" y="1628180"/>
            <a:ext cx="1518221" cy="3932037"/>
          </a:xfrm>
          <a:prstGeom prst="rect">
            <a:avLst/>
          </a:prstGeom>
        </p:spPr>
      </p:pic>
    </p:spTree>
    <p:extLst>
      <p:ext uri="{BB962C8B-B14F-4D97-AF65-F5344CB8AC3E}">
        <p14:creationId xmlns:p14="http://schemas.microsoft.com/office/powerpoint/2010/main" val="296409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2A7F-CA4E-41B0-BDCD-06E5BAFB486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9F4DB50-E102-42C5-B3D7-28008F33FEC2}"/>
              </a:ext>
            </a:extLst>
          </p:cNvPr>
          <p:cNvSpPr>
            <a:spLocks noGrp="1"/>
          </p:cNvSpPr>
          <p:nvPr>
            <p:ph idx="1"/>
          </p:nvPr>
        </p:nvSpPr>
        <p:spPr>
          <a:xfrm>
            <a:off x="628650" y="1837189"/>
            <a:ext cx="3943350" cy="3652784"/>
          </a:xfrm>
        </p:spPr>
        <p:txBody>
          <a:bodyPr/>
          <a:lstStyle/>
          <a:p>
            <a:pPr marL="0" lvl="0" indent="0">
              <a:buNone/>
            </a:pPr>
            <a:r>
              <a:rPr lang="en-US" sz="2800" dirty="0">
                <a:solidFill>
                  <a:srgbClr val="4472C4"/>
                </a:solidFill>
              </a:rPr>
              <a:t>Medication Restocking</a:t>
            </a:r>
            <a:endParaRPr lang="en-US" dirty="0">
              <a:solidFill>
                <a:prstClr val="black"/>
              </a:solidFill>
            </a:endParaRPr>
          </a:p>
          <a:p>
            <a:endParaRPr lang="en-US" dirty="0"/>
          </a:p>
          <a:p>
            <a:endParaRPr lang="en-US" dirty="0"/>
          </a:p>
          <a:p>
            <a:r>
              <a:rPr lang="en-US" dirty="0"/>
              <a:t>Some medications are listed with an expiration date at the end of the month (11/2020) and others at the beginning (1FEB2021). </a:t>
            </a:r>
          </a:p>
        </p:txBody>
      </p:sp>
      <p:pic>
        <p:nvPicPr>
          <p:cNvPr id="4" name="Picture 3">
            <a:extLst>
              <a:ext uri="{FF2B5EF4-FFF2-40B4-BE49-F238E27FC236}">
                <a16:creationId xmlns:a16="http://schemas.microsoft.com/office/drawing/2014/main" id="{323BC606-3BFD-4711-97FA-E85693E89287}"/>
              </a:ext>
            </a:extLst>
          </p:cNvPr>
          <p:cNvPicPr>
            <a:picLocks noChangeAspect="1"/>
          </p:cNvPicPr>
          <p:nvPr/>
        </p:nvPicPr>
        <p:blipFill>
          <a:blip r:embed="rId2"/>
          <a:stretch>
            <a:fillRect/>
          </a:stretch>
        </p:blipFill>
        <p:spPr>
          <a:xfrm>
            <a:off x="5356502" y="1628180"/>
            <a:ext cx="3050709" cy="4067612"/>
          </a:xfrm>
          <a:prstGeom prst="rect">
            <a:avLst/>
          </a:prstGeom>
        </p:spPr>
      </p:pic>
    </p:spTree>
    <p:extLst>
      <p:ext uri="{BB962C8B-B14F-4D97-AF65-F5344CB8AC3E}">
        <p14:creationId xmlns:p14="http://schemas.microsoft.com/office/powerpoint/2010/main" val="89191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6CBB-4E7B-4954-AE1B-74397B356E3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A07AACF-3089-48B0-B629-84F2218614E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Please use the topics covered here as a starting point for station level discussions on BLS provider roles and expectations. Any questions should be directed to the officer or ALS provider. </a:t>
            </a:r>
          </a:p>
        </p:txBody>
      </p:sp>
      <p:pic>
        <p:nvPicPr>
          <p:cNvPr id="1026" name="Picture 2">
            <a:extLst>
              <a:ext uri="{FF2B5EF4-FFF2-40B4-BE49-F238E27FC236}">
                <a16:creationId xmlns:a16="http://schemas.microsoft.com/office/drawing/2014/main" id="{AFB446AC-6986-4842-A3CF-A2828D40EA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4282" y="3773459"/>
            <a:ext cx="3995436" cy="240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90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8153-25A3-4672-B3D6-CE06B454830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7A2736E-40E1-45BA-B1F5-4E8A4D055281}"/>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presentation is part of a series designed to help familiarize PWC BLS providers with medic unit operations. This information will be a refresher for many providers, but consider that experience varies by rank and assignment. It is not intended to be a protocol review or a substitute for in station training. This presentation covers the administrative work after transport. Please refer to the PWC EMS Resource Page for relevant documents and policies.</a:t>
            </a:r>
          </a:p>
        </p:txBody>
      </p:sp>
      <p:pic>
        <p:nvPicPr>
          <p:cNvPr id="7" name="Picture 6">
            <a:extLst>
              <a:ext uri="{FF2B5EF4-FFF2-40B4-BE49-F238E27FC236}">
                <a16:creationId xmlns:a16="http://schemas.microsoft.com/office/drawing/2014/main" id="{59FC13DA-DDA5-4800-A9D0-F7BB31E363C9}"/>
              </a:ext>
            </a:extLst>
          </p:cNvPr>
          <p:cNvPicPr>
            <a:picLocks noChangeAspect="1"/>
          </p:cNvPicPr>
          <p:nvPr/>
        </p:nvPicPr>
        <p:blipFill>
          <a:blip r:embed="rId2"/>
          <a:stretch>
            <a:fillRect/>
          </a:stretch>
        </p:blipFill>
        <p:spPr>
          <a:xfrm>
            <a:off x="3332155" y="1753043"/>
            <a:ext cx="2479689" cy="2248251"/>
          </a:xfrm>
          <a:prstGeom prst="rect">
            <a:avLst/>
          </a:prstGeom>
        </p:spPr>
      </p:pic>
    </p:spTree>
    <p:extLst>
      <p:ext uri="{BB962C8B-B14F-4D97-AF65-F5344CB8AC3E}">
        <p14:creationId xmlns:p14="http://schemas.microsoft.com/office/powerpoint/2010/main" val="3834073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D76CF-C44A-452C-9D24-19510842DF20}"/>
              </a:ext>
            </a:extLst>
          </p:cNvPr>
          <p:cNvSpPr>
            <a:spLocks noGrp="1"/>
          </p:cNvSpPr>
          <p:nvPr>
            <p:ph idx="1"/>
          </p:nvPr>
        </p:nvSpPr>
        <p:spPr>
          <a:xfrm>
            <a:off x="628650" y="1845578"/>
            <a:ext cx="3943350" cy="4555222"/>
          </a:xfrm>
        </p:spPr>
        <p:txBody>
          <a:bodyPr>
            <a:normAutofit/>
          </a:bodyPr>
          <a:lstStyle/>
          <a:p>
            <a:pPr marL="0" lvl="0" indent="0">
              <a:buNone/>
            </a:pPr>
            <a:r>
              <a:rPr lang="en-US" sz="2800" dirty="0">
                <a:solidFill>
                  <a:srgbClr val="4472C4"/>
                </a:solidFill>
              </a:rPr>
              <a:t>Med Box Inventory</a:t>
            </a:r>
            <a:endParaRPr lang="en-US" dirty="0">
              <a:solidFill>
                <a:prstClr val="black"/>
              </a:solidFill>
            </a:endParaRPr>
          </a:p>
          <a:p>
            <a:endParaRPr lang="en-US" dirty="0"/>
          </a:p>
          <a:p>
            <a:endParaRPr lang="en-US" dirty="0"/>
          </a:p>
          <a:p>
            <a:r>
              <a:rPr lang="en-US" dirty="0"/>
              <a:t>OMD Directive </a:t>
            </a:r>
            <a:r>
              <a:rPr lang="en-US" b="1" dirty="0"/>
              <a:t>5.4.5 EMS Medication Boxes</a:t>
            </a:r>
            <a:r>
              <a:rPr lang="en-US" dirty="0"/>
              <a:t> covers the inventory process</a:t>
            </a:r>
          </a:p>
          <a:p>
            <a:endParaRPr lang="en-US" dirty="0"/>
          </a:p>
          <a:p>
            <a:r>
              <a:rPr lang="en-US" dirty="0"/>
              <a:t>A medication box inventory control sheet</a:t>
            </a:r>
            <a:r>
              <a:rPr lang="en-US" u="sng" dirty="0"/>
              <a:t> </a:t>
            </a:r>
            <a:r>
              <a:rPr lang="en-US" dirty="0"/>
              <a:t>is completed every morning and whenever a numbered seal is broken.</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B8CAA867-0B4D-40FC-8E26-8BF2EF27668F}"/>
              </a:ext>
            </a:extLst>
          </p:cNvPr>
          <p:cNvPicPr>
            <a:picLocks noChangeAspect="1"/>
          </p:cNvPicPr>
          <p:nvPr/>
        </p:nvPicPr>
        <p:blipFill>
          <a:blip r:embed="rId2"/>
          <a:stretch>
            <a:fillRect/>
          </a:stretch>
        </p:blipFill>
        <p:spPr>
          <a:xfrm>
            <a:off x="4735586" y="1507921"/>
            <a:ext cx="4148356" cy="5230536"/>
          </a:xfrm>
          <a:prstGeom prst="rect">
            <a:avLst/>
          </a:prstGeom>
        </p:spPr>
      </p:pic>
    </p:spTree>
    <p:extLst>
      <p:ext uri="{BB962C8B-B14F-4D97-AF65-F5344CB8AC3E}">
        <p14:creationId xmlns:p14="http://schemas.microsoft.com/office/powerpoint/2010/main" val="310396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F3E2-D607-41A9-A637-5FE0712ACA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8877738-5A49-428A-AC3E-AE6315010BB6}"/>
              </a:ext>
            </a:extLst>
          </p:cNvPr>
          <p:cNvSpPr>
            <a:spLocks noGrp="1"/>
          </p:cNvSpPr>
          <p:nvPr>
            <p:ph idx="1"/>
          </p:nvPr>
        </p:nvSpPr>
        <p:spPr/>
        <p:txBody>
          <a:bodyPr/>
          <a:lstStyle/>
          <a:p>
            <a:pPr marL="0" lvl="0" indent="0">
              <a:buNone/>
            </a:pPr>
            <a:r>
              <a:rPr lang="en-US" sz="2800" dirty="0">
                <a:solidFill>
                  <a:srgbClr val="4472C4"/>
                </a:solidFill>
              </a:rPr>
              <a:t>Med Box Inventory</a:t>
            </a:r>
            <a:endParaRPr lang="en-US" dirty="0"/>
          </a:p>
          <a:p>
            <a:pPr marL="0" indent="0">
              <a:buNone/>
            </a:pPr>
            <a:endParaRPr lang="en-US" dirty="0"/>
          </a:p>
          <a:p>
            <a:pPr marL="0" indent="0">
              <a:buNone/>
            </a:pPr>
            <a:r>
              <a:rPr lang="en-US" dirty="0"/>
              <a:t>OMD Directive </a:t>
            </a:r>
            <a:r>
              <a:rPr lang="en-US" b="1" dirty="0"/>
              <a:t>5.4.5 EMS Medication Boxes</a:t>
            </a:r>
            <a:r>
              <a:rPr lang="en-US" dirty="0"/>
              <a:t> </a:t>
            </a:r>
            <a:endParaRPr lang="en-US" b="1" dirty="0"/>
          </a:p>
          <a:p>
            <a:pPr marL="0" indent="0">
              <a:buNone/>
            </a:pPr>
            <a:r>
              <a:rPr lang="en-US" b="1" dirty="0"/>
              <a:t>	4.2.2.2. </a:t>
            </a:r>
          </a:p>
          <a:p>
            <a:pPr marL="0" indent="0">
              <a:buNone/>
            </a:pPr>
            <a:endParaRPr lang="en-US" b="1" dirty="0"/>
          </a:p>
          <a:p>
            <a:pPr marL="0" indent="0">
              <a:buNone/>
            </a:pPr>
            <a:r>
              <a:rPr lang="en-US" dirty="0"/>
              <a:t>	Endorsed EMS personnel staffing ALS or BLS units shall ensure that the drug 	box is present and verify existing seal number on the box at the beginning of 	each shift. This will be documented in the coexisting logbook and then the boxes 	will be re-secured. If seal is intact and seal number is unchanged a complete 	medication inventory and expiration date check is optional.</a:t>
            </a:r>
          </a:p>
        </p:txBody>
      </p:sp>
    </p:spTree>
    <p:extLst>
      <p:ext uri="{BB962C8B-B14F-4D97-AF65-F5344CB8AC3E}">
        <p14:creationId xmlns:p14="http://schemas.microsoft.com/office/powerpoint/2010/main" val="1523938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F3E2-D607-41A9-A637-5FE0712ACA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8877738-5A49-428A-AC3E-AE6315010BB6}"/>
              </a:ext>
            </a:extLst>
          </p:cNvPr>
          <p:cNvSpPr>
            <a:spLocks noGrp="1"/>
          </p:cNvSpPr>
          <p:nvPr>
            <p:ph idx="1"/>
          </p:nvPr>
        </p:nvSpPr>
        <p:spPr/>
        <p:txBody>
          <a:bodyPr>
            <a:normAutofit/>
          </a:bodyPr>
          <a:lstStyle/>
          <a:p>
            <a:pPr marL="0" lvl="0" indent="0">
              <a:buNone/>
            </a:pPr>
            <a:r>
              <a:rPr lang="en-US" sz="2800" dirty="0">
                <a:solidFill>
                  <a:srgbClr val="4472C4"/>
                </a:solidFill>
              </a:rPr>
              <a:t>Med Box Inventory</a:t>
            </a:r>
            <a:endParaRPr lang="en-US" dirty="0"/>
          </a:p>
          <a:p>
            <a:pPr marL="0" indent="0">
              <a:buNone/>
            </a:pPr>
            <a:endParaRPr lang="en-US" dirty="0"/>
          </a:p>
          <a:p>
            <a:pPr marL="0" indent="0">
              <a:buNone/>
            </a:pPr>
            <a:r>
              <a:rPr lang="en-US" dirty="0"/>
              <a:t>OMD Directive </a:t>
            </a:r>
            <a:r>
              <a:rPr lang="en-US" b="1" dirty="0"/>
              <a:t>5.4.5 EMS Medication Boxes</a:t>
            </a:r>
            <a:r>
              <a:rPr lang="en-US" dirty="0"/>
              <a:t> </a:t>
            </a:r>
            <a:endParaRPr lang="en-US" b="1" dirty="0"/>
          </a:p>
          <a:p>
            <a:pPr marL="0" indent="0">
              <a:buNone/>
            </a:pPr>
            <a:r>
              <a:rPr lang="en-US" b="1" dirty="0"/>
              <a:t>	4.2.2.3. </a:t>
            </a:r>
          </a:p>
          <a:p>
            <a:pPr marL="0" indent="0">
              <a:buNone/>
            </a:pPr>
            <a:endParaRPr lang="en-US" b="1" dirty="0"/>
          </a:p>
          <a:p>
            <a:pPr marL="0" indent="0">
              <a:buNone/>
            </a:pPr>
            <a:r>
              <a:rPr lang="en-US" dirty="0"/>
              <a:t>	When a med box is utilized (seal broken), a complete inventory and restocking of 	used items shall be performed prior to the box being re-sealed and returned to 	service. The Controlled substance Kit (CSK) must be visually inspected every 	time the drug box is opened whether or not controlled substances have been 	accessed. An inventory sheet (Appendix A, B, or C) must be completed to verify 	proper medication quantities. An exchange sheet must be completed and 	submitted for medication replacement. The medication expiration date column 	must be completed for any new medication being exchanged or replaced.</a:t>
            </a:r>
          </a:p>
        </p:txBody>
      </p:sp>
    </p:spTree>
    <p:extLst>
      <p:ext uri="{BB962C8B-B14F-4D97-AF65-F5344CB8AC3E}">
        <p14:creationId xmlns:p14="http://schemas.microsoft.com/office/powerpoint/2010/main" val="74616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F3E2-D607-41A9-A637-5FE0712ACA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8877738-5A49-428A-AC3E-AE6315010BB6}"/>
              </a:ext>
            </a:extLst>
          </p:cNvPr>
          <p:cNvSpPr>
            <a:spLocks noGrp="1"/>
          </p:cNvSpPr>
          <p:nvPr>
            <p:ph idx="1"/>
          </p:nvPr>
        </p:nvSpPr>
        <p:spPr/>
        <p:txBody>
          <a:bodyPr>
            <a:normAutofit/>
          </a:bodyPr>
          <a:lstStyle/>
          <a:p>
            <a:pPr marL="0" lvl="0" indent="0">
              <a:buNone/>
            </a:pPr>
            <a:r>
              <a:rPr lang="en-US" sz="2800" dirty="0">
                <a:solidFill>
                  <a:srgbClr val="4472C4"/>
                </a:solidFill>
              </a:rPr>
              <a:t>Med Box Inventory</a:t>
            </a:r>
            <a:endParaRPr lang="en-US" dirty="0"/>
          </a:p>
          <a:p>
            <a:pPr marL="0" indent="0">
              <a:buNone/>
            </a:pPr>
            <a:endParaRPr lang="en-US" dirty="0"/>
          </a:p>
          <a:p>
            <a:pPr marL="0" indent="0">
              <a:buNone/>
            </a:pPr>
            <a:r>
              <a:rPr lang="en-US" dirty="0"/>
              <a:t>OMD Directive </a:t>
            </a:r>
            <a:r>
              <a:rPr lang="en-US" b="1" dirty="0"/>
              <a:t>5.4.5 EMS Medication Boxes</a:t>
            </a:r>
            <a:r>
              <a:rPr lang="en-US" dirty="0"/>
              <a:t> </a:t>
            </a:r>
            <a:endParaRPr lang="en-US" b="1" dirty="0"/>
          </a:p>
          <a:p>
            <a:pPr marL="0" indent="0">
              <a:buNone/>
            </a:pPr>
            <a:r>
              <a:rPr lang="en-US" b="1" dirty="0"/>
              <a:t>	4.2.2.3. </a:t>
            </a:r>
          </a:p>
          <a:p>
            <a:pPr marL="0" indent="0">
              <a:buNone/>
            </a:pPr>
            <a:endParaRPr lang="en-US" b="1" dirty="0"/>
          </a:p>
          <a:p>
            <a:pPr marL="0" indent="0">
              <a:buNone/>
            </a:pPr>
            <a:r>
              <a:rPr lang="en-US" dirty="0"/>
              <a:t>	On the last Sunday of the month, all med boxes shall be opened and FULLY 	inventoried to include unstaffed units. Medications will be exchanged at the 	hospital prior to expiration. Complete an inventory sheet (Appendix A, B or C) 	including the medication expiration date column, and if indicated, complete an 	exchange form for exchange of expiring medications. Follow the applicable 	hospital and/ or pharmacy procedures for exchanging medications.</a:t>
            </a:r>
          </a:p>
        </p:txBody>
      </p:sp>
    </p:spTree>
    <p:extLst>
      <p:ext uri="{BB962C8B-B14F-4D97-AF65-F5344CB8AC3E}">
        <p14:creationId xmlns:p14="http://schemas.microsoft.com/office/powerpoint/2010/main" val="305683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432F1-4914-4D7D-90C6-63AA6A20478D}"/>
              </a:ext>
            </a:extLst>
          </p:cNvPr>
          <p:cNvSpPr>
            <a:spLocks noGrp="1"/>
          </p:cNvSpPr>
          <p:nvPr>
            <p:ph idx="1"/>
          </p:nvPr>
        </p:nvSpPr>
        <p:spPr>
          <a:xfrm>
            <a:off x="628650" y="1828800"/>
            <a:ext cx="3943350" cy="3661173"/>
          </a:xfrm>
        </p:spPr>
        <p:txBody>
          <a:bodyPr/>
          <a:lstStyle/>
          <a:p>
            <a:pPr marL="0" lvl="0" indent="0">
              <a:buNone/>
            </a:pPr>
            <a:r>
              <a:rPr lang="en-US" sz="2800" dirty="0">
                <a:solidFill>
                  <a:srgbClr val="4472C4"/>
                </a:solidFill>
              </a:rPr>
              <a:t>Med Box Inventory</a:t>
            </a:r>
            <a:endParaRPr lang="en-US" dirty="0"/>
          </a:p>
          <a:p>
            <a:endParaRPr lang="en-US" dirty="0"/>
          </a:p>
          <a:p>
            <a:r>
              <a:rPr lang="en-US" dirty="0"/>
              <a:t>Discrepancies must be reported to the immediate supervisor and Battalion Chief. </a:t>
            </a:r>
          </a:p>
          <a:p>
            <a:endParaRPr lang="en-US" dirty="0"/>
          </a:p>
          <a:p>
            <a:r>
              <a:rPr lang="en-US" dirty="0"/>
              <a:t>A discrepancy involving the Regional CSK must also be reported to the County Police. </a:t>
            </a:r>
          </a:p>
        </p:txBody>
      </p:sp>
      <p:sp>
        <p:nvSpPr>
          <p:cNvPr id="6" name="Title 5">
            <a:extLst>
              <a:ext uri="{FF2B5EF4-FFF2-40B4-BE49-F238E27FC236}">
                <a16:creationId xmlns:a16="http://schemas.microsoft.com/office/drawing/2014/main" id="{EDD2DF52-0AE9-4577-AEDD-71306E1FB456}"/>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50B7BDBE-AC70-4201-877C-261CE9D1C70F}"/>
              </a:ext>
            </a:extLst>
          </p:cNvPr>
          <p:cNvPicPr>
            <a:picLocks noChangeAspect="1"/>
          </p:cNvPicPr>
          <p:nvPr/>
        </p:nvPicPr>
        <p:blipFill>
          <a:blip r:embed="rId2"/>
          <a:stretch>
            <a:fillRect/>
          </a:stretch>
        </p:blipFill>
        <p:spPr>
          <a:xfrm>
            <a:off x="4411528" y="1568741"/>
            <a:ext cx="4593258" cy="4918706"/>
          </a:xfrm>
          <a:prstGeom prst="rect">
            <a:avLst/>
          </a:prstGeom>
        </p:spPr>
      </p:pic>
    </p:spTree>
    <p:extLst>
      <p:ext uri="{BB962C8B-B14F-4D97-AF65-F5344CB8AC3E}">
        <p14:creationId xmlns:p14="http://schemas.microsoft.com/office/powerpoint/2010/main" val="163700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E085-41EF-44F5-B659-9DA6AC81D6C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E46FB74F-0346-466D-BD3C-50F0B6F862F2}"/>
              </a:ext>
            </a:extLst>
          </p:cNvPr>
          <p:cNvSpPr>
            <a:spLocks noGrp="1"/>
          </p:cNvSpPr>
          <p:nvPr>
            <p:ph idx="1"/>
          </p:nvPr>
        </p:nvSpPr>
        <p:spPr/>
        <p:txBody>
          <a:bodyPr>
            <a:normAutofit/>
          </a:bodyPr>
          <a:lstStyle/>
          <a:p>
            <a:pPr marL="0" lvl="0" indent="0">
              <a:buNone/>
            </a:pPr>
            <a:r>
              <a:rPr lang="en-US" sz="2800" dirty="0">
                <a:solidFill>
                  <a:srgbClr val="4472C4"/>
                </a:solidFill>
              </a:rPr>
              <a:t>Medication Exchange</a:t>
            </a:r>
            <a:endParaRPr lang="en-US" dirty="0"/>
          </a:p>
          <a:p>
            <a:endParaRPr lang="en-US" dirty="0"/>
          </a:p>
          <a:p>
            <a:r>
              <a:rPr lang="en-US" dirty="0"/>
              <a:t>Routine medication exchange (non narcotics) requires a completed “EMS Drug Issue Sheet” with attached Hospital ID sticker and signature of RN performing the exchange. </a:t>
            </a:r>
          </a:p>
          <a:p>
            <a:endParaRPr lang="en-US" dirty="0"/>
          </a:p>
          <a:p>
            <a:r>
              <a:rPr lang="en-US" dirty="0"/>
              <a:t>The ER charge nurse will perform this exchange at PWH and Haymarket Hospital. ALS providers can perform medication exchange at Sentara Hospital EMS room pyxis. The Sentara ER charge nurse may also perform the exchange if the pyxis is inadequate.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550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FDA49-A1E5-4142-8BCD-6E2A433F4E6D}"/>
              </a:ext>
            </a:extLst>
          </p:cNvPr>
          <p:cNvPicPr>
            <a:picLocks noChangeAspect="1"/>
          </p:cNvPicPr>
          <p:nvPr/>
        </p:nvPicPr>
        <p:blipFill>
          <a:blip r:embed="rId2"/>
          <a:stretch>
            <a:fillRect/>
          </a:stretch>
        </p:blipFill>
        <p:spPr>
          <a:xfrm>
            <a:off x="332429" y="1637426"/>
            <a:ext cx="3839747" cy="5027788"/>
          </a:xfrm>
          <a:prstGeom prst="rect">
            <a:avLst/>
          </a:prstGeom>
        </p:spPr>
      </p:pic>
      <p:pic>
        <p:nvPicPr>
          <p:cNvPr id="5" name="Picture 4">
            <a:extLst>
              <a:ext uri="{FF2B5EF4-FFF2-40B4-BE49-F238E27FC236}">
                <a16:creationId xmlns:a16="http://schemas.microsoft.com/office/drawing/2014/main" id="{A9858B3D-3878-4824-A2E8-36ED77BDE6C3}"/>
              </a:ext>
            </a:extLst>
          </p:cNvPr>
          <p:cNvPicPr>
            <a:picLocks noChangeAspect="1"/>
          </p:cNvPicPr>
          <p:nvPr/>
        </p:nvPicPr>
        <p:blipFill>
          <a:blip r:embed="rId3"/>
          <a:stretch>
            <a:fillRect/>
          </a:stretch>
        </p:blipFill>
        <p:spPr>
          <a:xfrm>
            <a:off x="4727501" y="1521714"/>
            <a:ext cx="3941060" cy="5143500"/>
          </a:xfrm>
          <a:prstGeom prst="rect">
            <a:avLst/>
          </a:prstGeom>
        </p:spPr>
      </p:pic>
    </p:spTree>
    <p:extLst>
      <p:ext uri="{BB962C8B-B14F-4D97-AF65-F5344CB8AC3E}">
        <p14:creationId xmlns:p14="http://schemas.microsoft.com/office/powerpoint/2010/main" val="1135974948"/>
      </p:ext>
    </p:extLst>
  </p:cSld>
  <p:clrMapOvr>
    <a:masterClrMapping/>
  </p:clrMapOvr>
</p:sld>
</file>

<file path=ppt/theme/theme1.xml><?xml version="1.0" encoding="utf-8"?>
<a:theme xmlns:a="http://schemas.openxmlformats.org/drawingml/2006/main" name="DFR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R.potx" id="{32307DB9-F430-432C-927E-99CCF1E22752}" vid="{234D7AD4-0890-4A53-81DE-2AB7F2C4435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R.potx" id="{32307DB9-F430-432C-927E-99CCF1E22752}" vid="{CB4C516C-FC14-4B97-88F4-2D50DEABAA5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iewType xmlns="5a947c74-ae19-4986-bf4d-8d03aae46be1">Expanded</viewType>
    <DocumentType xmlns="a436b48d-d083-4422-a651-7d597747369f">0.1 EMS Provider Information</DocumentType>
    <URL xmlns="http://schemas.microsoft.com/sharepoint/v3">
      <Url xsi:nil="true"/>
      <Description xsi:nil="true"/>
    </URL>
    <PublishingExpirationDate xmlns="http://schemas.microsoft.com/sharepoint/v3" xsi:nil="true"/>
    <SortOrder xmlns="5a947c74-ae19-4986-bf4d-8d03aae46be1">3</SortOrder>
    <PublishingStartDate xmlns="http://schemas.microsoft.com/sharepoint/v3" xsi:nil="true"/>
    <SubType xmlns="5a947c74-ae19-4986-bf4d-8d03aae46be1" xsi:nil="true"/>
    <_dlc_DocId xmlns="d4d54c9f-db9b-4d5e-a036-f9a9b80e7563">PWCWWW-181-2145</_dlc_DocId>
    <_dlc_DocIdUrl xmlns="d4d54c9f-db9b-4d5e-a036-f9a9b80e7563">
      <Url>https://wcm.pwcgov.org/government/dept/FR/_layouts/15/DocIdRedir.aspx?ID=PWCWWW-181-2145</Url>
      <Description>PWCWWW-181-2145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CE50E2CFFD8B40B68C6A0F236A1034" ma:contentTypeVersion="6" ma:contentTypeDescription="Create a new document." ma:contentTypeScope="" ma:versionID="232e18093493db84ab3140621be96c99">
  <xsd:schema xmlns:xsd="http://www.w3.org/2001/XMLSchema" xmlns:xs="http://www.w3.org/2001/XMLSchema" xmlns:p="http://schemas.microsoft.com/office/2006/metadata/properties" xmlns:ns1="http://schemas.microsoft.com/sharepoint/v3" xmlns:ns2="a436b48d-d083-4422-a651-7d597747369f" xmlns:ns3="5a947c74-ae19-4986-bf4d-8d03aae46be1" xmlns:ns4="d4d54c9f-db9b-4d5e-a036-f9a9b80e7563" targetNamespace="http://schemas.microsoft.com/office/2006/metadata/properties" ma:root="true" ma:fieldsID="e14d1dd180e60c6984cff090b136c8ba" ns1:_="" ns2:_="" ns3:_="" ns4:_="">
    <xsd:import namespace="http://schemas.microsoft.com/sharepoint/v3"/>
    <xsd:import namespace="a436b48d-d083-4422-a651-7d597747369f"/>
    <xsd:import namespace="5a947c74-ae19-4986-bf4d-8d03aae46be1"/>
    <xsd:import namespace="d4d54c9f-db9b-4d5e-a036-f9a9b80e7563"/>
    <xsd:element name="properties">
      <xsd:complexType>
        <xsd:sequence>
          <xsd:element name="documentManagement">
            <xsd:complexType>
              <xsd:all>
                <xsd:element ref="ns2:DocumentType" minOccurs="0"/>
                <xsd:element ref="ns1:URL" minOccurs="0"/>
                <xsd:element ref="ns1:PublishingStartDate" minOccurs="0"/>
                <xsd:element ref="ns1:PublishingExpirationDate" minOccurs="0"/>
                <xsd:element ref="ns3:SortOrder" minOccurs="0"/>
                <xsd:element ref="ns3:SubType" minOccurs="0"/>
                <xsd:element ref="ns3:viewTyp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3"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PublishingStartDate" ma:index="4" nillable="true" ma:displayName="Scheduling Start Date" ma:internalName="PublishingStartDate">
      <xsd:simpleType>
        <xsd:restriction base="dms:Unknown"/>
      </xsd:simpleType>
    </xsd:element>
    <xsd:element name="PublishingExpirationDate" ma:index="5"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36b48d-d083-4422-a651-7d597747369f" elementFormDefault="qualified">
    <xsd:import namespace="http://schemas.microsoft.com/office/2006/documentManagement/types"/>
    <xsd:import namespace="http://schemas.microsoft.com/office/infopath/2007/PartnerControls"/>
    <xsd:element name="DocumentType" ma:index="2" nillable="true" ma:displayName="Category" ma:default="1. ALS Internship Resources" ma:format="Dropdown" ma:internalName="DocumentType">
      <xsd:simpleType>
        <xsd:union memberTypes="dms:Text">
          <xsd:simpleType>
            <xsd:restriction base="dms:Choice">
              <xsd:enumeration value="0.0 Quality Assurance / Continuous Quality Improvement"/>
              <xsd:enumeration value="0.1 EMS Provider Information"/>
              <xsd:enumeration value="0.2 NVCC EMT-I to Paramedic Upgrade Process"/>
              <xsd:enumeration value="0.3 ALS Provider Remediation / Mentorship Program"/>
              <xsd:enumeration value="1. ALS Internship Resources"/>
              <xsd:enumeration value="1.1 ALS Internship Resources"/>
              <xsd:enumeration value="2. Medication Box Resources"/>
              <xsd:enumeration value="3. BLS Internship Resources"/>
              <xsd:enumeration value="3.0 BLS Internship Help"/>
              <xsd:enumeration value="3.1 BLS Internship Log Sheets"/>
              <xsd:enumeration value="3.2 BLS Internship Skills Sheets"/>
              <xsd:enumeration value="4. National Capitol Region Hospital Map Book"/>
              <xsd:enumeration value="5. Provider List Add/Drop"/>
              <xsd:enumeration value="6. EMS Equipment Service"/>
              <xsd:enumeration value="7. PDF Portfolio Test"/>
              <xsd:enumeration value="8. Stryker Equipment Resource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a947c74-ae19-4986-bf4d-8d03aae46be1" elementFormDefault="qualified">
    <xsd:import namespace="http://schemas.microsoft.com/office/2006/documentManagement/types"/>
    <xsd:import namespace="http://schemas.microsoft.com/office/infopath/2007/PartnerControls"/>
    <xsd:element name="SortOrder" ma:index="6" nillable="true" ma:displayName="SortOrder" ma:decimals="0" ma:internalName="SortOrder" ma:percentage="FALSE">
      <xsd:simpleType>
        <xsd:restriction base="dms:Number"/>
      </xsd:simpleType>
    </xsd:element>
    <xsd:element name="SubType" ma:index="7" nillable="true" ma:displayName="SubCategory" ma:internalName="SubType">
      <xsd:simpleType>
        <xsd:restriction base="dms:Text">
          <xsd:maxLength value="255"/>
        </xsd:restriction>
      </xsd:simpleType>
    </xsd:element>
    <xsd:element name="viewType" ma:index="8" nillable="true" ma:displayName="viewType" ma:default="Expanded" ma:format="Dropdown" ma:internalName="viewType">
      <xsd:simpleType>
        <xsd:restriction base="dms:Choice">
          <xsd:enumeration value="Collapsed"/>
          <xsd:enumeration value="Expanded"/>
        </xsd:restriction>
      </xsd:simpleType>
    </xsd:element>
  </xsd:schema>
  <xsd:schema xmlns:xsd="http://www.w3.org/2001/XMLSchema" xmlns:xs="http://www.w3.org/2001/XMLSchema" xmlns:dms="http://schemas.microsoft.com/office/2006/documentManagement/types" xmlns:pc="http://schemas.microsoft.com/office/infopath/2007/PartnerControls" targetNamespace="d4d54c9f-db9b-4d5e-a036-f9a9b80e756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AF6578F-28F5-44D2-8510-5CBC5B3B56C5}">
  <ds:schemaRefs>
    <ds:schemaRef ds:uri="http://schemas.microsoft.com/sharepoint/v3/contenttype/forms"/>
  </ds:schemaRefs>
</ds:datastoreItem>
</file>

<file path=customXml/itemProps2.xml><?xml version="1.0" encoding="utf-8"?>
<ds:datastoreItem xmlns:ds="http://schemas.openxmlformats.org/officeDocument/2006/customXml" ds:itemID="{A96C5E68-12F5-461F-B5C7-31B4193DEA0F}">
  <ds:schemaRefs>
    <ds:schemaRef ds:uri="http://schemas.microsoft.com/office/infopath/2007/PartnerControls"/>
    <ds:schemaRef ds:uri="http://www.w3.org/XML/1998/namespace"/>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b43e2890-078e-4301-98d5-bfc88bbfb63d"/>
    <ds:schemaRef ds:uri="http://schemas.microsoft.com/office/2006/metadata/properties"/>
  </ds:schemaRefs>
</ds:datastoreItem>
</file>

<file path=customXml/itemProps3.xml><?xml version="1.0" encoding="utf-8"?>
<ds:datastoreItem xmlns:ds="http://schemas.openxmlformats.org/officeDocument/2006/customXml" ds:itemID="{AAC70E07-F6E7-4155-9293-3FD0A2FFD4B3}"/>
</file>

<file path=customXml/itemProps4.xml><?xml version="1.0" encoding="utf-8"?>
<ds:datastoreItem xmlns:ds="http://schemas.openxmlformats.org/officeDocument/2006/customXml" ds:itemID="{5D6480AE-709E-4D37-B7C8-3F4F420CDF19}"/>
</file>

<file path=docProps/app.xml><?xml version="1.0" encoding="utf-8"?>
<Properties xmlns="http://schemas.openxmlformats.org/officeDocument/2006/extended-properties" xmlns:vt="http://schemas.openxmlformats.org/officeDocument/2006/docPropsVTypes">
  <Template>DFR</Template>
  <TotalTime>189</TotalTime>
  <Words>618</Words>
  <Application>Microsoft Office PowerPoint</Application>
  <PresentationFormat>On-screen Show (4:3)</PresentationFormat>
  <Paragraphs>91</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 Black</vt:lpstr>
      <vt:lpstr>Calibri</vt:lpstr>
      <vt:lpstr>Calibri Light</vt:lpstr>
      <vt:lpstr>Goudy Old Style</vt:lpstr>
      <vt:lpstr>DFR2</vt:lpstr>
      <vt:lpstr>1_Custom Design</vt:lpstr>
      <vt:lpstr>BLS Assist &amp;  Medic Unit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 William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BLS Assist and Medic Unit Operations 3 - Restocking</dc:title>
  <dc:creator>Windows User</dc:creator>
  <cp:lastModifiedBy>Draxler, Benjamin R.</cp:lastModifiedBy>
  <cp:revision>53</cp:revision>
  <dcterms:created xsi:type="dcterms:W3CDTF">2016-12-07T02:12:49Z</dcterms:created>
  <dcterms:modified xsi:type="dcterms:W3CDTF">2020-06-12T20:13:03Z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0x0101004ECE50E2CFFD8B40B68C6A0F236A1034</vt:lpwstr>
  </property>
  <property fmtid="{D5CDD505-2E9C-101B-9397-08002B2CF9AE}" pid="3" name="_dlc_DocIdItemGuid">
    <vt:lpwstr>2e923c44-173e-49a7-b02c-8c1f010adea8</vt:lpwstr>
  </property>
</Properties>
</file>