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64" r:id="rId5"/>
  </p:sldMasterIdLst>
  <p:sldIdLst>
    <p:sldId id="272" r:id="rId6"/>
    <p:sldId id="286" r:id="rId7"/>
    <p:sldId id="295" r:id="rId8"/>
    <p:sldId id="296" r:id="rId9"/>
    <p:sldId id="293" r:id="rId10"/>
    <p:sldId id="294" r:id="rId11"/>
    <p:sldId id="292" r:id="rId12"/>
    <p:sldId id="291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4"/>
    <a:srgbClr val="06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99019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5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7942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D35-6444-4AC8-AF64-26B1EDCEA6A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21-67A6-4CAA-B3A4-D2E9E443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8891"/>
            <a:ext cx="7886700" cy="38560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0CBD35-6444-4AC8-AF64-26B1EDCEA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</a:rPr>
              <a:t>Enter Presentation Title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BA4CF21-67A6-4CAA-B3A4-D2E9E443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D35-6444-4AC8-AF64-26B1EDCEA6A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21-67A6-4CAA-B3A4-D2E9E443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375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D35-6444-4AC8-AF64-26B1EDCEA6A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21-67A6-4CAA-B3A4-D2E9E443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D35-6444-4AC8-AF64-26B1EDCEA6A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21-67A6-4CAA-B3A4-D2E9E443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D35-6444-4AC8-AF64-26B1EDCEA6A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21-67A6-4CAA-B3A4-D2E9E443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9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84" y="193659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D35-6444-4AC8-AF64-26B1EDCEA6A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21-67A6-4CAA-B3A4-D2E9E443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D35-6444-4AC8-AF64-26B1EDCEA6A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21-67A6-4CAA-B3A4-D2E9E443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5144-21F9-4BD5-8DA1-9F469A03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7C8AB-0078-4164-BC03-CE006A4F1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3DE81-C4D8-467B-9D18-2BD04117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7EEE-9098-4E7B-A919-A779BB50FA0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E49C2-8625-428A-8B7C-8EFD0DB6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671B-52D7-42AE-8959-112AFB82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980A-ACA0-4EAC-907D-5EC3EB1D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2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46176"/>
            <a:ext cx="6858000" cy="638747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96482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0CBD35-6444-4AC8-AF64-26B1EDCEA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</a:rPr>
              <a:t>Enter Presentation Title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BA4CF21-67A6-4CAA-B3A4-D2E9E443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6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BD35-6444-4AC8-AF64-26B1EDCEA6A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CF21-67A6-4CAA-B3A4-D2E9E443D5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"/>
            <a:ext cx="9144000" cy="13909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0" y="1217710"/>
            <a:ext cx="9144000" cy="57309"/>
          </a:xfrm>
          <a:prstGeom prst="rect">
            <a:avLst/>
          </a:prstGeom>
          <a:solidFill>
            <a:srgbClr val="06014B"/>
          </a:solidFill>
          <a:ln>
            <a:solidFill>
              <a:srgbClr val="060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0" y="669704"/>
            <a:ext cx="9144000" cy="457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b="1" dirty="0">
                <a:solidFill>
                  <a:srgbClr val="0000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   PRINCE WILLIAM COUNTY DEPARTMENT of FIRE and RESCUE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012" y="512860"/>
            <a:ext cx="9144000" cy="57309"/>
          </a:xfrm>
          <a:prstGeom prst="rect">
            <a:avLst/>
          </a:prstGeom>
          <a:solidFill>
            <a:srgbClr val="06014B"/>
          </a:solidFill>
          <a:ln>
            <a:solidFill>
              <a:srgbClr val="060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 userDrawn="1"/>
        </p:nvSpPr>
        <p:spPr>
          <a:xfrm>
            <a:off x="0" y="7"/>
            <a:ext cx="9144000" cy="13909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 userDrawn="1"/>
        </p:nvSpPr>
        <p:spPr>
          <a:xfrm>
            <a:off x="0" y="1217710"/>
            <a:ext cx="9144000" cy="57309"/>
          </a:xfrm>
          <a:prstGeom prst="rect">
            <a:avLst/>
          </a:prstGeom>
          <a:solidFill>
            <a:srgbClr val="06014B"/>
          </a:solidFill>
          <a:ln>
            <a:solidFill>
              <a:srgbClr val="060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14"/>
          <p:cNvSpPr/>
          <p:nvPr userDrawn="1"/>
        </p:nvSpPr>
        <p:spPr>
          <a:xfrm>
            <a:off x="0" y="669704"/>
            <a:ext cx="9144000" cy="457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b="1" dirty="0">
                <a:solidFill>
                  <a:srgbClr val="0000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   </a:t>
            </a:r>
            <a:r>
              <a:rPr lang="en-US" sz="1800" b="1" dirty="0">
                <a:solidFill>
                  <a:srgbClr val="0000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PRINCE WILLIAM COUNTY DEPARTMENT of FIRE and RESCUE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3012" y="512860"/>
            <a:ext cx="9144000" cy="57309"/>
          </a:xfrm>
          <a:prstGeom prst="rect">
            <a:avLst/>
          </a:prstGeom>
          <a:solidFill>
            <a:srgbClr val="06014B"/>
          </a:solidFill>
          <a:ln>
            <a:solidFill>
              <a:srgbClr val="060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8" y="244607"/>
            <a:ext cx="886244" cy="13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3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7" r:id="rId8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21963"/>
            <a:ext cx="9144000" cy="4145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8328DF-62AE-4229-9A54-3AFBD4CC6B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</a:rPr>
              <a:t>Enter Presentation Title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D44B465-6568-4A03-9991-11C62781C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145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04801"/>
            <a:ext cx="9144000" cy="45719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98165"/>
            <a:ext cx="9144000" cy="45719"/>
          </a:xfrm>
          <a:prstGeom prst="rect">
            <a:avLst/>
          </a:prstGeom>
          <a:solidFill>
            <a:srgbClr val="00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8" y="207264"/>
            <a:ext cx="886244" cy="13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C280-EEAD-4A78-A246-1D33C07A9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BLS Assist &amp; </a:t>
            </a:r>
            <a:br>
              <a:rPr lang="en-US" dirty="0"/>
            </a:br>
            <a:r>
              <a:rPr lang="en-US" dirty="0"/>
              <a:t>Medic Unit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E1693-784B-4969-8CC8-F033450AC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Continuous Positive Airway Pressure (CPAP)</a:t>
            </a:r>
          </a:p>
        </p:txBody>
      </p:sp>
    </p:spTree>
    <p:extLst>
      <p:ext uri="{BB962C8B-B14F-4D97-AF65-F5344CB8AC3E}">
        <p14:creationId xmlns:p14="http://schemas.microsoft.com/office/powerpoint/2010/main" val="22058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D58C-6926-4401-98D6-094CD23A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13856-9DDE-4779-9C86-313DB6F76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presentation is part of a series designed to help familiarize PWC BLS providers with medic unit operations. This information will be a refresher for many providers, but consider that experience varies by rank and assignment. It is not intended to be a protocol review or a substitute for in station training. This presentation covers CPAP. Please review the protocol Clinical Procedure: Continuous Positive Airway Pressure (CPAP).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97935-2AE9-4824-9D23-A8B6790C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68" y="1577129"/>
            <a:ext cx="2266863" cy="22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5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A552-813C-4C6C-A3B6-39B95E7E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10A7A-0BC4-47EA-A9FB-DD985C35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0411"/>
            <a:ext cx="3800738" cy="36695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Inspection</a:t>
            </a:r>
          </a:p>
          <a:p>
            <a:endParaRPr lang="en-US" dirty="0"/>
          </a:p>
          <a:p>
            <a:r>
              <a:rPr lang="en-US" dirty="0"/>
              <a:t>Verify the initial PEEP setting of 5cm (BLS cannot titrate).</a:t>
            </a:r>
          </a:p>
          <a:p>
            <a:endParaRPr lang="en-US" dirty="0"/>
          </a:p>
          <a:p>
            <a:r>
              <a:rPr lang="en-US" dirty="0"/>
              <a:t>Verify the adjustment clips aren’t broken.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F7399-2DBF-48A1-B325-043E8A08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58" y="2081185"/>
            <a:ext cx="2872028" cy="38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8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DCE7-74FB-4EFF-AB86-16DCFF86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4DD4-AAA1-488B-A6AB-342A84EA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0465"/>
            <a:ext cx="3943350" cy="332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4472C4"/>
                </a:solidFill>
              </a:rPr>
              <a:t>Application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possible place EtCO2 nasal cannula before CPAP application.</a:t>
            </a:r>
          </a:p>
          <a:p>
            <a:endParaRPr lang="en-US" dirty="0"/>
          </a:p>
          <a:p>
            <a:r>
              <a:rPr lang="en-US" dirty="0"/>
              <a:t>Begin flowing oxygen before attempting to apply the mask / coach the patient.</a:t>
            </a:r>
          </a:p>
          <a:p>
            <a:endParaRPr lang="en-US" dirty="0"/>
          </a:p>
          <a:p>
            <a:r>
              <a:rPr lang="en-US" dirty="0"/>
              <a:t>The mask should be held in place while securing. Use the clips on the bottom of the mask to disconnect/reconnect. Once in place, use the Velcro to tighten.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23D59-E050-4297-AB84-4774C7C8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415" y="2282065"/>
            <a:ext cx="3195992" cy="33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12F1-FD99-42C7-ABD0-3665B7DF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E644-E566-496E-925A-33049552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37189"/>
            <a:ext cx="3863654" cy="365278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4472C4"/>
                </a:solidFill>
              </a:rPr>
              <a:t>Quick Connection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Oxygen flow regulators inside the patient compartment can be removed to allow CPAP quick connection.</a:t>
            </a:r>
          </a:p>
          <a:p>
            <a:endParaRPr lang="en-US" dirty="0"/>
          </a:p>
          <a:p>
            <a:r>
              <a:rPr lang="en-US" dirty="0"/>
              <a:t>Oxygen switch in patient compartment must be turned on even when regulators are removed.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DFEE6-4247-49DD-92E1-9EDD0A7A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413" y="2275736"/>
            <a:ext cx="873599" cy="1414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13F62-B217-443D-A921-4A59C7D18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433" y="2275736"/>
            <a:ext cx="1114783" cy="1414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E1131-E8CC-4D39-B8B5-4499E9E4C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404" y="4051883"/>
            <a:ext cx="2851608" cy="20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0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12A7-FC88-479B-97C6-C3224A06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C22EF-BF4E-49B1-81F3-B8FF83B6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4457700" cy="3661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4472C4"/>
                </a:solidFill>
              </a:rPr>
              <a:t>Additional Oxygen Flow</a:t>
            </a:r>
            <a:endParaRPr lang="en-US" dirty="0"/>
          </a:p>
          <a:p>
            <a:endParaRPr lang="en-US" dirty="0"/>
          </a:p>
          <a:p>
            <a:r>
              <a:rPr lang="en-US" dirty="0"/>
              <a:t>An EtCO2 nasal cannula placed underneath the CPAP mask can be used to increase oxygen delivery.</a:t>
            </a:r>
          </a:p>
          <a:p>
            <a:endParaRPr lang="en-US" dirty="0"/>
          </a:p>
          <a:p>
            <a:r>
              <a:rPr lang="en-US" dirty="0"/>
              <a:t>A nebulizer added to the CPAP circuit will require oxygen flow to aerosolize the medication.</a:t>
            </a:r>
          </a:p>
          <a:p>
            <a:endParaRPr lang="en-US" dirty="0"/>
          </a:p>
          <a:p>
            <a:r>
              <a:rPr lang="en-US" dirty="0"/>
              <a:t>Both examples require their own oxygen tubing / flow in addition to the CPAP.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84CF1-4E8E-451B-9E7B-31F019C6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63" y="2125266"/>
            <a:ext cx="2505674" cy="33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6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66AE-EF11-460D-9740-E8757087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D39E-2728-4A83-A54E-505E15819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3967"/>
            <a:ext cx="3467275" cy="363600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4472C4"/>
                </a:solidFill>
              </a:rPr>
              <a:t>Troubleshooting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Verify that the threaded connection is tight.</a:t>
            </a:r>
          </a:p>
          <a:p>
            <a:endParaRPr lang="en-US" dirty="0"/>
          </a:p>
          <a:p>
            <a:r>
              <a:rPr lang="en-US" dirty="0"/>
              <a:t>Verify that nothing is obstructing the orange filter.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A2BF2-2A94-4D01-AA71-69F98335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226469"/>
            <a:ext cx="3764324" cy="32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6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11E8-A659-4AD1-8AA8-7C7E1A81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514914-3F32-4E55-AFF9-345C03DF8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868" y="2428979"/>
            <a:ext cx="2462801" cy="32006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BAC879-EFEE-420D-9075-8726AC268B91}"/>
              </a:ext>
            </a:extLst>
          </p:cNvPr>
          <p:cNvSpPr txBox="1">
            <a:spLocks/>
          </p:cNvSpPr>
          <p:nvPr/>
        </p:nvSpPr>
        <p:spPr>
          <a:xfrm>
            <a:off x="681337" y="1837189"/>
            <a:ext cx="3266666" cy="35515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Troubleshooting</a:t>
            </a:r>
            <a:endParaRPr lang="en-US" sz="2100" dirty="0"/>
          </a:p>
          <a:p>
            <a:endParaRPr lang="en-US" sz="2100" dirty="0"/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threaded connection can be used instead of quick connect.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25F11C-8218-473D-9D32-76E681E7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03" y="2428979"/>
            <a:ext cx="2230869" cy="31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6CBB-4E7B-4954-AE1B-74397B35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AACF-3089-48B0-B629-84F221861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use the topics covered here as a starting point for station level discussions on BLS provider roles and expectations. Any questions should be directed to the officer or ALS provider.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B446AC-6986-4842-A3CF-A2828D40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82" y="3773459"/>
            <a:ext cx="3995436" cy="24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94689"/>
      </p:ext>
    </p:extLst>
  </p:cSld>
  <p:clrMapOvr>
    <a:masterClrMapping/>
  </p:clrMapOvr>
</p:sld>
</file>

<file path=ppt/theme/theme1.xml><?xml version="1.0" encoding="utf-8"?>
<a:theme xmlns:a="http://schemas.openxmlformats.org/drawingml/2006/main" name="DFR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R.potx" id="{32307DB9-F430-432C-927E-99CCF1E22752}" vid="{234D7AD4-0890-4A53-81DE-2AB7F2C4435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R.potx" id="{32307DB9-F430-432C-927E-99CCF1E22752}" vid="{CB4C516C-FC14-4B97-88F4-2D50DEABAA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CE50E2CFFD8B40B68C6A0F236A1034" ma:contentTypeVersion="6" ma:contentTypeDescription="Create a new document." ma:contentTypeScope="" ma:versionID="232e18093493db84ab3140621be96c99">
  <xsd:schema xmlns:xsd="http://www.w3.org/2001/XMLSchema" xmlns:xs="http://www.w3.org/2001/XMLSchema" xmlns:p="http://schemas.microsoft.com/office/2006/metadata/properties" xmlns:ns1="http://schemas.microsoft.com/sharepoint/v3" xmlns:ns2="a436b48d-d083-4422-a651-7d597747369f" xmlns:ns3="5a947c74-ae19-4986-bf4d-8d03aae46be1" xmlns:ns4="d4d54c9f-db9b-4d5e-a036-f9a9b80e7563" targetNamespace="http://schemas.microsoft.com/office/2006/metadata/properties" ma:root="true" ma:fieldsID="e14d1dd180e60c6984cff090b136c8ba" ns1:_="" ns2:_="" ns3:_="" ns4:_="">
    <xsd:import namespace="http://schemas.microsoft.com/sharepoint/v3"/>
    <xsd:import namespace="a436b48d-d083-4422-a651-7d597747369f"/>
    <xsd:import namespace="5a947c74-ae19-4986-bf4d-8d03aae46be1"/>
    <xsd:import namespace="d4d54c9f-db9b-4d5e-a036-f9a9b80e7563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1:URL" minOccurs="0"/>
                <xsd:element ref="ns1:PublishingStartDate" minOccurs="0"/>
                <xsd:element ref="ns1:PublishingExpirationDate" minOccurs="0"/>
                <xsd:element ref="ns3:SortOrder" minOccurs="0"/>
                <xsd:element ref="ns3:SubType" minOccurs="0"/>
                <xsd:element ref="ns3:viewTyp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4" nillable="true" ma:displayName="Scheduling Start Date" ma:internalName="PublishingStartDate">
      <xsd:simpleType>
        <xsd:restriction base="dms:Unknown"/>
      </xsd:simpleType>
    </xsd:element>
    <xsd:element name="PublishingExpirationDate" ma:index="5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6b48d-d083-4422-a651-7d597747369f" elementFormDefault="qualified">
    <xsd:import namespace="http://schemas.microsoft.com/office/2006/documentManagement/types"/>
    <xsd:import namespace="http://schemas.microsoft.com/office/infopath/2007/PartnerControls"/>
    <xsd:element name="DocumentType" ma:index="2" nillable="true" ma:displayName="Category" ma:default="1. ALS Internship Resources" ma:format="Dropdown" ma:internalName="DocumentType">
      <xsd:simpleType>
        <xsd:union memberTypes="dms:Text">
          <xsd:simpleType>
            <xsd:restriction base="dms:Choice">
              <xsd:enumeration value="0.0 Quality Assurance / Continuous Quality Improvement"/>
              <xsd:enumeration value="0.1 EMS Provider Information"/>
              <xsd:enumeration value="0.2 NVCC EMT-I to Paramedic Upgrade Process"/>
              <xsd:enumeration value="0.3 ALS Provider Remediation / Mentorship Program"/>
              <xsd:enumeration value="1. ALS Internship Resources"/>
              <xsd:enumeration value="1.1 ALS Internship Resources"/>
              <xsd:enumeration value="2. Medication Box Resources"/>
              <xsd:enumeration value="3. BLS Internship Resources"/>
              <xsd:enumeration value="3.0 BLS Internship Help"/>
              <xsd:enumeration value="3.1 BLS Internship Log Sheets"/>
              <xsd:enumeration value="3.2 BLS Internship Skills Sheets"/>
              <xsd:enumeration value="4. National Capitol Region Hospital Map Book"/>
              <xsd:enumeration value="5. Provider List Add/Drop"/>
              <xsd:enumeration value="6. EMS Equipment Service"/>
              <xsd:enumeration value="7. PDF Portfolio Test"/>
              <xsd:enumeration value="8. Stryker Equipment Resource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47c74-ae19-4986-bf4d-8d03aae46be1" elementFormDefault="qualified">
    <xsd:import namespace="http://schemas.microsoft.com/office/2006/documentManagement/types"/>
    <xsd:import namespace="http://schemas.microsoft.com/office/infopath/2007/PartnerControls"/>
    <xsd:element name="SortOrder" ma:index="6" nillable="true" ma:displayName="SortOrder" ma:decimals="0" ma:internalName="SortOrder" ma:percentage="FALSE">
      <xsd:simpleType>
        <xsd:restriction base="dms:Number"/>
      </xsd:simpleType>
    </xsd:element>
    <xsd:element name="SubType" ma:index="7" nillable="true" ma:displayName="SubCategory" ma:internalName="SubType">
      <xsd:simpleType>
        <xsd:restriction base="dms:Text">
          <xsd:maxLength value="255"/>
        </xsd:restriction>
      </xsd:simpleType>
    </xsd:element>
    <xsd:element name="viewType" ma:index="8" nillable="true" ma:displayName="viewType" ma:default="Expanded" ma:format="Dropdown" ma:internalName="viewType">
      <xsd:simpleType>
        <xsd:restriction base="dms:Choice">
          <xsd:enumeration value="Collapsed"/>
          <xsd:enumeration value="Expan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54c9f-db9b-4d5e-a036-f9a9b80e756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ewType xmlns="5a947c74-ae19-4986-bf4d-8d03aae46be1">Expanded</viewType>
    <DocumentType xmlns="a436b48d-d083-4422-a651-7d597747369f">0.1 EMS Provider Information</DocumentType>
    <URL xmlns="http://schemas.microsoft.com/sharepoint/v3">
      <Url xsi:nil="true"/>
      <Description xsi:nil="true"/>
    </URL>
    <PublishingExpirationDate xmlns="http://schemas.microsoft.com/sharepoint/v3" xsi:nil="true"/>
    <SortOrder xmlns="5a947c74-ae19-4986-bf4d-8d03aae46be1">5</SortOrder>
    <PublishingStartDate xmlns="http://schemas.microsoft.com/sharepoint/v3" xsi:nil="true"/>
    <SubType xmlns="5a947c74-ae19-4986-bf4d-8d03aae46be1" xsi:nil="true"/>
    <_dlc_DocId xmlns="d4d54c9f-db9b-4d5e-a036-f9a9b80e7563">PWCWWW-181-2147</_dlc_DocId>
    <_dlc_DocIdUrl xmlns="d4d54c9f-db9b-4d5e-a036-f9a9b80e7563">
      <Url>https://wcm.pwcgov.org/government/dept/FR/_layouts/15/DocIdRedir.aspx?ID=PWCWWW-181-2147</Url>
      <Description>PWCWWW-181-2147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1C08E0-F481-4765-BABF-699E53076CAD}"/>
</file>

<file path=customXml/itemProps2.xml><?xml version="1.0" encoding="utf-8"?>
<ds:datastoreItem xmlns:ds="http://schemas.openxmlformats.org/officeDocument/2006/customXml" ds:itemID="{6AF6578F-28F5-44D2-8510-5CBC5B3B56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6C5E68-12F5-461F-B5C7-31B4193DEA0F}">
  <ds:schemaRefs>
    <ds:schemaRef ds:uri="http://schemas.microsoft.com/office/2006/metadata/properties"/>
    <ds:schemaRef ds:uri="b43e2890-078e-4301-98d5-bfc88bbfb63d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B14FF5C-77EF-4CBC-AFBF-31E83D41C078}"/>
</file>

<file path=docProps/app.xml><?xml version="1.0" encoding="utf-8"?>
<Properties xmlns="http://schemas.openxmlformats.org/officeDocument/2006/extended-properties" xmlns:vt="http://schemas.openxmlformats.org/officeDocument/2006/docPropsVTypes">
  <Template>DFR</Template>
  <TotalTime>105</TotalTime>
  <Words>315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Goudy Old Style</vt:lpstr>
      <vt:lpstr>DFR2</vt:lpstr>
      <vt:lpstr>1_Custom Design</vt:lpstr>
      <vt:lpstr>BLS Assist &amp;  Medic Unit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 William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BLS Assist and Medic Unit Operations 5 - CPAP</dc:title>
  <dc:creator>Windows User</dc:creator>
  <cp:lastModifiedBy>Draxler, Benjamin R.</cp:lastModifiedBy>
  <cp:revision>27</cp:revision>
  <dcterms:created xsi:type="dcterms:W3CDTF">2016-12-07T02:12:49Z</dcterms:created>
  <dcterms:modified xsi:type="dcterms:W3CDTF">2020-05-25T22:37:16Z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0x0101004ECE50E2CFFD8B40B68C6A0F236A1034</vt:lpwstr>
  </property>
  <property fmtid="{D5CDD505-2E9C-101B-9397-08002B2CF9AE}" pid="3" name="_dlc_DocIdItemGuid">
    <vt:lpwstr>1fe7da26-e31a-4343-9888-3bf26aca3991</vt:lpwstr>
  </property>
</Properties>
</file>