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5" r:id="rId4"/>
    <p:sldId id="266" r:id="rId5"/>
    <p:sldId id="258" r:id="rId6"/>
    <p:sldId id="262" r:id="rId7"/>
    <p:sldId id="263" r:id="rId8"/>
    <p:sldId id="260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1"/>
    <p:restoredTop sz="94665"/>
  </p:normalViewPr>
  <p:slideViewPr>
    <p:cSldViewPr snapToGrid="0" snapToObjects="1">
      <p:cViewPr varScale="1">
        <p:scale>
          <a:sx n="114" d="100"/>
          <a:sy n="114" d="100"/>
        </p:scale>
        <p:origin x="19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rison, Rob" userId="3ef46eda-d261-4cac-9b15-3b3c0093e394" providerId="ADAL" clId="{DD15B43C-6D38-4E76-80BB-177D436001F0}"/>
    <pc:docChg chg="custSel addSld modSld sldOrd">
      <pc:chgData name="Orrison, Rob" userId="3ef46eda-d261-4cac-9b15-3b3c0093e394" providerId="ADAL" clId="{DD15B43C-6D38-4E76-80BB-177D436001F0}" dt="2021-08-30T20:19:54.873" v="513" actId="114"/>
      <pc:docMkLst>
        <pc:docMk/>
      </pc:docMkLst>
      <pc:sldChg chg="modSp mod">
        <pc:chgData name="Orrison, Rob" userId="3ef46eda-d261-4cac-9b15-3b3c0093e394" providerId="ADAL" clId="{DD15B43C-6D38-4E76-80BB-177D436001F0}" dt="2021-08-27T14:53:43.842" v="507" actId="20577"/>
        <pc:sldMkLst>
          <pc:docMk/>
          <pc:sldMk cId="4136491035" sldId="257"/>
        </pc:sldMkLst>
        <pc:spChg chg="mod">
          <ac:chgData name="Orrison, Rob" userId="3ef46eda-d261-4cac-9b15-3b3c0093e394" providerId="ADAL" clId="{DD15B43C-6D38-4E76-80BB-177D436001F0}" dt="2021-08-27T14:53:43.842" v="507" actId="20577"/>
          <ac:spMkLst>
            <pc:docMk/>
            <pc:sldMk cId="4136491035" sldId="257"/>
            <ac:spMk id="3" creationId="{EC32282F-8B1C-4EBE-9124-9BCEDA4F13AD}"/>
          </ac:spMkLst>
        </pc:spChg>
      </pc:sldChg>
      <pc:sldChg chg="addSp delSp modSp mod">
        <pc:chgData name="Orrison, Rob" userId="3ef46eda-d261-4cac-9b15-3b3c0093e394" providerId="ADAL" clId="{DD15B43C-6D38-4E76-80BB-177D436001F0}" dt="2021-08-27T13:19:58.449" v="48" actId="255"/>
        <pc:sldMkLst>
          <pc:docMk/>
          <pc:sldMk cId="1109456262" sldId="258"/>
        </pc:sldMkLst>
        <pc:spChg chg="del">
          <ac:chgData name="Orrison, Rob" userId="3ef46eda-d261-4cac-9b15-3b3c0093e394" providerId="ADAL" clId="{DD15B43C-6D38-4E76-80BB-177D436001F0}" dt="2021-08-26T23:29:53.419" v="2" actId="21"/>
          <ac:spMkLst>
            <pc:docMk/>
            <pc:sldMk cId="1109456262" sldId="258"/>
            <ac:spMk id="2" creationId="{27277755-2F29-4CA5-98C9-CE6DF4B69FE7}"/>
          </ac:spMkLst>
        </pc:spChg>
        <pc:spChg chg="mod">
          <ac:chgData name="Orrison, Rob" userId="3ef46eda-d261-4cac-9b15-3b3c0093e394" providerId="ADAL" clId="{DD15B43C-6D38-4E76-80BB-177D436001F0}" dt="2021-08-27T13:19:58.449" v="48" actId="255"/>
          <ac:spMkLst>
            <pc:docMk/>
            <pc:sldMk cId="1109456262" sldId="258"/>
            <ac:spMk id="3" creationId="{EC32282F-8B1C-4EBE-9124-9BCEDA4F13AD}"/>
          </ac:spMkLst>
        </pc:spChg>
        <pc:spChg chg="add del mod">
          <ac:chgData name="Orrison, Rob" userId="3ef46eda-d261-4cac-9b15-3b3c0093e394" providerId="ADAL" clId="{DD15B43C-6D38-4E76-80BB-177D436001F0}" dt="2021-08-26T23:30:00.194" v="3" actId="21"/>
          <ac:spMkLst>
            <pc:docMk/>
            <pc:sldMk cId="1109456262" sldId="258"/>
            <ac:spMk id="6" creationId="{6B565DA2-A29C-492D-85C4-1E06E6DCE798}"/>
          </ac:spMkLst>
        </pc:spChg>
        <pc:picChg chg="mod">
          <ac:chgData name="Orrison, Rob" userId="3ef46eda-d261-4cac-9b15-3b3c0093e394" providerId="ADAL" clId="{DD15B43C-6D38-4E76-80BB-177D436001F0}" dt="2021-08-26T23:30:04.402" v="4" actId="1076"/>
          <ac:picMkLst>
            <pc:docMk/>
            <pc:sldMk cId="1109456262" sldId="258"/>
            <ac:picMk id="5" creationId="{EBB60890-5731-446F-A9FD-5339BB2129CB}"/>
          </ac:picMkLst>
        </pc:picChg>
      </pc:sldChg>
      <pc:sldChg chg="addSp delSp modSp mod">
        <pc:chgData name="Orrison, Rob" userId="3ef46eda-d261-4cac-9b15-3b3c0093e394" providerId="ADAL" clId="{DD15B43C-6D38-4E76-80BB-177D436001F0}" dt="2021-08-27T19:33:07.871" v="512" actId="1076"/>
        <pc:sldMkLst>
          <pc:docMk/>
          <pc:sldMk cId="2255584471" sldId="262"/>
        </pc:sldMkLst>
        <pc:picChg chg="add mod">
          <ac:chgData name="Orrison, Rob" userId="3ef46eda-d261-4cac-9b15-3b3c0093e394" providerId="ADAL" clId="{DD15B43C-6D38-4E76-80BB-177D436001F0}" dt="2021-08-27T19:33:07.871" v="512" actId="1076"/>
          <ac:picMkLst>
            <pc:docMk/>
            <pc:sldMk cId="2255584471" sldId="262"/>
            <ac:picMk id="4" creationId="{70981B8C-EAA0-45FC-86BC-18449DA9B75A}"/>
          </ac:picMkLst>
        </pc:picChg>
        <pc:picChg chg="del">
          <ac:chgData name="Orrison, Rob" userId="3ef46eda-d261-4cac-9b15-3b3c0093e394" providerId="ADAL" clId="{DD15B43C-6D38-4E76-80BB-177D436001F0}" dt="2021-08-27T19:32:56.039" v="508" actId="21"/>
          <ac:picMkLst>
            <pc:docMk/>
            <pc:sldMk cId="2255584471" sldId="262"/>
            <ac:picMk id="9" creationId="{0BA25ED6-AD53-46DB-91AF-32607AC65CEF}"/>
          </ac:picMkLst>
        </pc:picChg>
      </pc:sldChg>
      <pc:sldChg chg="modSp mod">
        <pc:chgData name="Orrison, Rob" userId="3ef46eda-d261-4cac-9b15-3b3c0093e394" providerId="ADAL" clId="{DD15B43C-6D38-4E76-80BB-177D436001F0}" dt="2021-08-30T20:19:54.873" v="513" actId="114"/>
        <pc:sldMkLst>
          <pc:docMk/>
          <pc:sldMk cId="1033856999" sldId="264"/>
        </pc:sldMkLst>
        <pc:spChg chg="mod">
          <ac:chgData name="Orrison, Rob" userId="3ef46eda-d261-4cac-9b15-3b3c0093e394" providerId="ADAL" clId="{DD15B43C-6D38-4E76-80BB-177D436001F0}" dt="2021-08-30T20:19:54.873" v="513" actId="114"/>
          <ac:spMkLst>
            <pc:docMk/>
            <pc:sldMk cId="1033856999" sldId="264"/>
            <ac:spMk id="3" creationId="{EC32282F-8B1C-4EBE-9124-9BCEDA4F13AD}"/>
          </ac:spMkLst>
        </pc:spChg>
      </pc:sldChg>
      <pc:sldChg chg="delSp modSp add mod ord">
        <pc:chgData name="Orrison, Rob" userId="3ef46eda-d261-4cac-9b15-3b3c0093e394" providerId="ADAL" clId="{DD15B43C-6D38-4E76-80BB-177D436001F0}" dt="2021-08-27T14:53:31.501" v="471"/>
        <pc:sldMkLst>
          <pc:docMk/>
          <pc:sldMk cId="259981243" sldId="265"/>
        </pc:sldMkLst>
        <pc:spChg chg="mod">
          <ac:chgData name="Orrison, Rob" userId="3ef46eda-d261-4cac-9b15-3b3c0093e394" providerId="ADAL" clId="{DD15B43C-6D38-4E76-80BB-177D436001F0}" dt="2021-08-26T23:32:22.981" v="21" actId="1076"/>
          <ac:spMkLst>
            <pc:docMk/>
            <pc:sldMk cId="259981243" sldId="265"/>
            <ac:spMk id="3" creationId="{EC32282F-8B1C-4EBE-9124-9BCEDA4F13AD}"/>
          </ac:spMkLst>
        </pc:spChg>
        <pc:picChg chg="del">
          <ac:chgData name="Orrison, Rob" userId="3ef46eda-d261-4cac-9b15-3b3c0093e394" providerId="ADAL" clId="{DD15B43C-6D38-4E76-80BB-177D436001F0}" dt="2021-08-26T23:32:18.511" v="20" actId="21"/>
          <ac:picMkLst>
            <pc:docMk/>
            <pc:sldMk cId="259981243" sldId="265"/>
            <ac:picMk id="5" creationId="{EBB60890-5731-446F-A9FD-5339BB2129CB}"/>
          </ac:picMkLst>
        </pc:picChg>
      </pc:sldChg>
      <pc:sldChg chg="modSp add mod ord">
        <pc:chgData name="Orrison, Rob" userId="3ef46eda-d261-4cac-9b15-3b3c0093e394" providerId="ADAL" clId="{DD15B43C-6D38-4E76-80BB-177D436001F0}" dt="2021-08-27T14:52:52.443" v="469" actId="6549"/>
        <pc:sldMkLst>
          <pc:docMk/>
          <pc:sldMk cId="952639419" sldId="266"/>
        </pc:sldMkLst>
        <pc:spChg chg="mod">
          <ac:chgData name="Orrison, Rob" userId="3ef46eda-d261-4cac-9b15-3b3c0093e394" providerId="ADAL" clId="{DD15B43C-6D38-4E76-80BB-177D436001F0}" dt="2021-08-27T13:21:09.283" v="78" actId="20577"/>
          <ac:spMkLst>
            <pc:docMk/>
            <pc:sldMk cId="952639419" sldId="266"/>
            <ac:spMk id="2" creationId="{27277755-2F29-4CA5-98C9-CE6DF4B69FE7}"/>
          </ac:spMkLst>
        </pc:spChg>
        <pc:spChg chg="mod">
          <ac:chgData name="Orrison, Rob" userId="3ef46eda-d261-4cac-9b15-3b3c0093e394" providerId="ADAL" clId="{DD15B43C-6D38-4E76-80BB-177D436001F0}" dt="2021-08-27T14:52:52.443" v="469" actId="6549"/>
          <ac:spMkLst>
            <pc:docMk/>
            <pc:sldMk cId="952639419" sldId="266"/>
            <ac:spMk id="3" creationId="{EC32282F-8B1C-4EBE-9124-9BCEDA4F13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52927" y="2467707"/>
            <a:ext cx="5714228" cy="1073962"/>
          </a:xfrm>
        </p:spPr>
        <p:txBody>
          <a:bodyPr anchor="b">
            <a:noAutofit/>
          </a:bodyPr>
          <a:lstStyle>
            <a:lvl1pPr algn="ctr">
              <a:defRPr sz="3600" b="1" cap="none"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2927" y="3635456"/>
            <a:ext cx="5714228" cy="39142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cap="none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F90ECD27-B388-FA43-9C69-42E332B2915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17DD336F-4D98-054F-B475-E0C8EAAB90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BA2279-F717-B649-AD60-8484B3B29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055" y="612034"/>
            <a:ext cx="3065417" cy="622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405" y="1511110"/>
            <a:ext cx="6236677" cy="77195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1629" y="4719189"/>
            <a:ext cx="5714228" cy="39142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cap="none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1E72D-5121-8447-88D2-2D1753CB5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7982" y="2978109"/>
            <a:ext cx="4121521" cy="83703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nal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CD27-B388-FA43-9C69-42E332B2915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36F-4D98-054F-B475-E0C8EAAB9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CD27-B388-FA43-9C69-42E332B2915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36F-4D98-054F-B475-E0C8EAAB9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F90ECD27-B388-FA43-9C69-42E332B29156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067908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3" y="375749"/>
            <a:ext cx="3516922" cy="1456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BF336F-7BB0-C74B-984A-716525C2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3" y="2026729"/>
            <a:ext cx="348915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97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AFD4D9-5603-D74D-BDB0-F3A36E09D506}"/>
              </a:ext>
            </a:extLst>
          </p:cNvPr>
          <p:cNvSpPr/>
          <p:nvPr userDrawn="1"/>
        </p:nvSpPr>
        <p:spPr>
          <a:xfrm>
            <a:off x="0" y="0"/>
            <a:ext cx="9144000" cy="1116957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F90ECD27-B388-FA43-9C69-42E332B29156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2" y="286050"/>
            <a:ext cx="8212016" cy="7719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FB5A108-528E-A849-B31D-D3D3E787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3" y="2026729"/>
            <a:ext cx="348915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1pPr>
            <a:lvl2pPr marL="7429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2pPr>
            <a:lvl3pPr marL="12001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3pPr>
            <a:lvl4pPr marL="16573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4pPr>
            <a:lvl5pPr marL="21145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B6C0C-3BD1-1644-9205-6DC02FC6B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7779" y="438414"/>
            <a:ext cx="1685221" cy="3422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523712" y="5870576"/>
            <a:ext cx="1212173" cy="377825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F90ECD27-B388-FA43-9C69-42E332B29156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2085" y="5870576"/>
            <a:ext cx="417516" cy="377825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5870576"/>
            <a:ext cx="5990311" cy="377825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BEC199-CA10-7349-BBBD-D0DB07A3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655"/>
            <a:ext cx="348915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1pPr>
            <a:lvl2pPr marL="7429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2pPr>
            <a:lvl3pPr marL="12001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3pPr>
            <a:lvl4pPr marL="16573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4pPr>
            <a:lvl5pPr marL="21145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93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602C66-5B12-1248-BAB8-CD44103D240E}"/>
              </a:ext>
            </a:extLst>
          </p:cNvPr>
          <p:cNvSpPr/>
          <p:nvPr userDrawn="1"/>
        </p:nvSpPr>
        <p:spPr>
          <a:xfrm>
            <a:off x="0" y="0"/>
            <a:ext cx="9144000" cy="1116957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58ADB9-ECD6-F943-B8FD-F9271FA95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7779" y="438414"/>
            <a:ext cx="1685221" cy="34224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F90ECD27-B388-FA43-9C69-42E332B29156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2" y="231814"/>
            <a:ext cx="8212016" cy="7719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5E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>
            <a:lvl1pPr>
              <a:defRPr>
                <a:solidFill>
                  <a:srgbClr val="005EB8"/>
                </a:solidFill>
              </a:defRPr>
            </a:lvl1pPr>
            <a:lvl2pPr>
              <a:defRPr>
                <a:solidFill>
                  <a:srgbClr val="005EB8"/>
                </a:solidFill>
              </a:defRPr>
            </a:lvl2pPr>
            <a:lvl3pPr>
              <a:defRPr>
                <a:solidFill>
                  <a:srgbClr val="005EB8"/>
                </a:solidFill>
              </a:defRPr>
            </a:lvl3pPr>
            <a:lvl4pPr>
              <a:defRPr>
                <a:solidFill>
                  <a:srgbClr val="005EB8"/>
                </a:solidFill>
              </a:defRPr>
            </a:lvl4pPr>
            <a:lvl5pPr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5E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>
            <a:lvl1pPr>
              <a:defRPr>
                <a:solidFill>
                  <a:srgbClr val="005EB8"/>
                </a:solidFill>
              </a:defRPr>
            </a:lvl1pPr>
            <a:lvl2pPr>
              <a:defRPr>
                <a:solidFill>
                  <a:srgbClr val="005EB8"/>
                </a:solidFill>
              </a:defRPr>
            </a:lvl2pPr>
            <a:lvl3pPr>
              <a:defRPr>
                <a:solidFill>
                  <a:srgbClr val="005EB8"/>
                </a:solidFill>
              </a:defRPr>
            </a:lvl3pPr>
            <a:lvl4pPr>
              <a:defRPr>
                <a:solidFill>
                  <a:srgbClr val="005EB8"/>
                </a:solidFill>
              </a:defRPr>
            </a:lvl4pPr>
            <a:lvl5pPr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F90ECD27-B388-FA43-9C69-42E332B29156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01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4" r:id="rId3"/>
    <p:sldLayoutId id="2147483675" r:id="rId4"/>
    <p:sldLayoutId id="2147483676" r:id="rId5"/>
    <p:sldLayoutId id="2147483677" r:id="rId6"/>
    <p:sldLayoutId id="2147483680" r:id="rId7"/>
    <p:sldLayoutId id="2147483679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cap="none">
          <a:ln w="3175" cmpd="sng">
            <a:noFill/>
          </a:ln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horoughfareproject@pwcgov.org" TargetMode="External"/><Relationship Id="rId2" Type="http://schemas.openxmlformats.org/officeDocument/2006/relationships/hyperlink" Target="https://www.pwcva.gov/department/parks-recreation-tourism/thoroughfare-community-update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473" y="3126548"/>
            <a:ext cx="5714228" cy="1188279"/>
          </a:xfrm>
        </p:spPr>
        <p:txBody>
          <a:bodyPr/>
          <a:lstStyle/>
          <a:p>
            <a:r>
              <a:rPr lang="en-US" dirty="0"/>
              <a:t>Thoroughfare Community History Project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4314827"/>
            <a:ext cx="7143750" cy="391421"/>
          </a:xfrm>
        </p:spPr>
        <p:txBody>
          <a:bodyPr>
            <a:noAutofit/>
          </a:bodyPr>
          <a:lstStyle/>
          <a:p>
            <a:r>
              <a:rPr lang="en-US" sz="2400" dirty="0"/>
              <a:t>Department of Parks, Recreation and Tourism </a:t>
            </a:r>
          </a:p>
          <a:p>
            <a:r>
              <a:rPr lang="en-US" sz="2400" dirty="0"/>
              <a:t>Planning Office</a:t>
            </a:r>
          </a:p>
          <a:p>
            <a:endParaRPr lang="en-US" sz="2400" dirty="0"/>
          </a:p>
          <a:p>
            <a:r>
              <a:rPr lang="en-US" dirty="0"/>
              <a:t>August 31, 2021</a:t>
            </a:r>
          </a:p>
          <a:p>
            <a:r>
              <a:rPr lang="en-US" dirty="0"/>
              <a:t> Haymarket-Gainesville Library </a:t>
            </a:r>
          </a:p>
        </p:txBody>
      </p:sp>
    </p:spTree>
    <p:extLst>
      <p:ext uri="{BB962C8B-B14F-4D97-AF65-F5344CB8AC3E}">
        <p14:creationId xmlns:p14="http://schemas.microsoft.com/office/powerpoint/2010/main" val="114496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905894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24050"/>
            <a:ext cx="8267699" cy="402805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400" b="1" dirty="0"/>
              <a:t>Stay Informed:</a:t>
            </a:r>
          </a:p>
          <a:p>
            <a:endParaRPr lang="en-US" sz="2400" b="1" dirty="0"/>
          </a:p>
          <a:p>
            <a:r>
              <a:rPr lang="en-US" sz="2400" dirty="0"/>
              <a:t>Website: 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https://www.pwcva.gov/department/parks-recreation-tourism/thoroughfare-community-updates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 </a:t>
            </a:r>
            <a:r>
              <a:rPr lang="en-US" sz="2400" b="0" i="0" u="sng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thoroughfareproject@pwcgov.org</a:t>
            </a:r>
            <a:endParaRPr lang="en-US" sz="2400" b="0" i="0" u="sng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Phone: Rob Orrison at 703-792-5255</a:t>
            </a:r>
          </a:p>
          <a:p>
            <a:endParaRPr lang="en-US" sz="2400" u="sng" dirty="0">
              <a:latin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47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640258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Tonight’s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24050"/>
            <a:ext cx="8267699" cy="402805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Introductions</a:t>
            </a:r>
          </a:p>
          <a:p>
            <a:r>
              <a:rPr lang="en-US" sz="2800" dirty="0"/>
              <a:t>Tonight’s Expectations</a:t>
            </a:r>
          </a:p>
          <a:p>
            <a:r>
              <a:rPr lang="en-US" sz="2800" dirty="0"/>
              <a:t>Project Overview</a:t>
            </a:r>
          </a:p>
          <a:p>
            <a:r>
              <a:rPr lang="en-US" sz="2800" dirty="0"/>
              <a:t>Main Components of the Project</a:t>
            </a:r>
          </a:p>
          <a:p>
            <a:r>
              <a:rPr lang="en-US" sz="2800" dirty="0"/>
              <a:t>Timeline and Deliverables</a:t>
            </a:r>
          </a:p>
          <a:p>
            <a:r>
              <a:rPr lang="en-US" sz="2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3649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640258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0" y="1801077"/>
            <a:ext cx="8267699" cy="4028056"/>
          </a:xfrm>
        </p:spPr>
        <p:txBody>
          <a:bodyPr>
            <a:normAutofit/>
          </a:bodyPr>
          <a:lstStyle/>
          <a:p>
            <a:r>
              <a:rPr lang="en-US" sz="2800" dirty="0"/>
              <a:t>Department of Parks, Recreation and Tourism Staff</a:t>
            </a:r>
          </a:p>
          <a:p>
            <a:endParaRPr lang="en-US" sz="2800" dirty="0"/>
          </a:p>
          <a:p>
            <a:r>
              <a:rPr lang="en-US" sz="2800" dirty="0"/>
              <a:t>Planning Office Staff</a:t>
            </a:r>
          </a:p>
          <a:p>
            <a:endParaRPr lang="en-US" sz="2800" dirty="0"/>
          </a:p>
          <a:p>
            <a:r>
              <a:rPr lang="en-US" sz="2800" dirty="0"/>
              <a:t>Dovetail Cultural Resource Group Staff </a:t>
            </a:r>
          </a:p>
        </p:txBody>
      </p:sp>
    </p:spTree>
    <p:extLst>
      <p:ext uri="{BB962C8B-B14F-4D97-AF65-F5344CB8AC3E}">
        <p14:creationId xmlns:p14="http://schemas.microsoft.com/office/powerpoint/2010/main" val="25998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640258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Expectations and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0" y="1801077"/>
            <a:ext cx="8267699" cy="402805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Review the Thoroughfare Community History Project – BOCS directed on June 15, 2021</a:t>
            </a:r>
          </a:p>
          <a:p>
            <a:endParaRPr lang="en-US" sz="2800" dirty="0"/>
          </a:p>
          <a:p>
            <a:r>
              <a:rPr lang="en-US" sz="2800" dirty="0"/>
              <a:t>Study Area expanded by BOCS directive on June 15, 2021</a:t>
            </a:r>
          </a:p>
          <a:p>
            <a:endParaRPr lang="en-US" sz="2800" dirty="0"/>
          </a:p>
          <a:p>
            <a:r>
              <a:rPr lang="en-US" sz="2800" dirty="0"/>
              <a:t>Save your questions for the end, questions should focus on just the Thoroughfare Community History Project</a:t>
            </a:r>
          </a:p>
        </p:txBody>
      </p:sp>
    </p:spTree>
    <p:extLst>
      <p:ext uri="{BB962C8B-B14F-4D97-AF65-F5344CB8AC3E}">
        <p14:creationId xmlns:p14="http://schemas.microsoft.com/office/powerpoint/2010/main" val="95263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49" y="2001102"/>
            <a:ext cx="8267699" cy="4028056"/>
          </a:xfrm>
        </p:spPr>
        <p:txBody>
          <a:bodyPr>
            <a:noAutofit/>
          </a:bodyPr>
          <a:lstStyle/>
          <a:p>
            <a:r>
              <a:rPr lang="en-US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Settlement Recordation Project  in Prince William County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Archaeological Assessment including a Prehistoric and Historic Predictive Model of the City of Virginia Beach 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Archaeological Survey and Delineation of the Possible Cemetery for Enslaved Individuals at the John Dickinson Plantation 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Cultural Resource Study of Buildings and Sites Related to Enslaved Individuals in Stafford County </a:t>
            </a: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BB60890-5731-446F-A9FD-5339BB212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753" y="182703"/>
            <a:ext cx="3892492" cy="14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5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640258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Study Area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0981B8C-EAA0-45FC-86BC-18449DA9B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" y="1874342"/>
            <a:ext cx="808634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8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640258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Project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75052"/>
            <a:ext cx="8267699" cy="394824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 - Architectural Survey/Study</a:t>
            </a:r>
          </a:p>
          <a:p>
            <a:endParaRPr lang="en-US" sz="2400" dirty="0"/>
          </a:p>
          <a:p>
            <a:r>
              <a:rPr lang="en-US" sz="2400" dirty="0"/>
              <a:t> - Oral Histories</a:t>
            </a:r>
          </a:p>
          <a:p>
            <a:endParaRPr lang="en-US" sz="2400" dirty="0"/>
          </a:p>
          <a:p>
            <a:r>
              <a:rPr lang="en-US" sz="2400" dirty="0"/>
              <a:t> - Archaeological Assessment </a:t>
            </a:r>
          </a:p>
          <a:p>
            <a:endParaRPr lang="en-US" sz="2400" dirty="0"/>
          </a:p>
          <a:p>
            <a:r>
              <a:rPr lang="en-US" sz="2400" dirty="0"/>
              <a:t> - Preliminary Information Form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5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201147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Project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0" y="1044619"/>
            <a:ext cx="8267699" cy="56122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200" dirty="0"/>
              <a:t> - Architectural Survey – Begins September through October</a:t>
            </a:r>
          </a:p>
          <a:p>
            <a:endParaRPr lang="en-US" sz="2200" dirty="0"/>
          </a:p>
          <a:p>
            <a:r>
              <a:rPr lang="en-US" sz="2200" dirty="0"/>
              <a:t> - Oral Histories – Begins September through November</a:t>
            </a:r>
          </a:p>
          <a:p>
            <a:endParaRPr lang="en-US" sz="2200" dirty="0"/>
          </a:p>
          <a:p>
            <a:r>
              <a:rPr lang="en-US" sz="2200" dirty="0"/>
              <a:t>-  Archaeological Assessment – Begins in November through </a:t>
            </a:r>
          </a:p>
          <a:p>
            <a:r>
              <a:rPr lang="en-US" sz="2200" dirty="0"/>
              <a:t>   December</a:t>
            </a:r>
          </a:p>
          <a:p>
            <a:endParaRPr lang="en-US" sz="2200" dirty="0"/>
          </a:p>
          <a:p>
            <a:r>
              <a:rPr lang="en-US" sz="2200" dirty="0"/>
              <a:t> - Prepare Preliminary Information Form – November 2021 through </a:t>
            </a:r>
          </a:p>
          <a:p>
            <a:r>
              <a:rPr lang="en-US" sz="2200" dirty="0"/>
              <a:t>   March 2022 – </a:t>
            </a:r>
            <a:r>
              <a:rPr lang="en-US" sz="2200" i="1" dirty="0"/>
              <a:t>PUBLIC MEETING ON PROGRESS</a:t>
            </a:r>
          </a:p>
          <a:p>
            <a:endParaRPr lang="en-US" sz="2200" dirty="0"/>
          </a:p>
          <a:p>
            <a:r>
              <a:rPr lang="en-US" sz="2200" dirty="0">
                <a:latin typeface="Open Sans" panose="020B0606030504020204" pitchFamily="34" charset="0"/>
              </a:rPr>
              <a:t> - Submit Preliminary Information Forms to Virginia Department of  </a:t>
            </a:r>
          </a:p>
          <a:p>
            <a:r>
              <a:rPr lang="en-US" sz="2200" dirty="0">
                <a:latin typeface="Open Sans" panose="020B0606030504020204" pitchFamily="34" charset="0"/>
              </a:rPr>
              <a:t>   Historic Resources (VDHR) – April 2022 </a:t>
            </a:r>
            <a:r>
              <a:rPr lang="en-US" sz="2200" i="1" dirty="0">
                <a:latin typeface="Open Sans" panose="020B0606030504020204" pitchFamily="34" charset="0"/>
              </a:rPr>
              <a:t>BOCS PRESENTATION ON </a:t>
            </a:r>
          </a:p>
          <a:p>
            <a:r>
              <a:rPr lang="en-US" sz="2200" i="1" dirty="0">
                <a:latin typeface="Open Sans" panose="020B0606030504020204" pitchFamily="34" charset="0"/>
              </a:rPr>
              <a:t>   FINDINGS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182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201147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Project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0" y="1673604"/>
            <a:ext cx="8267699" cy="5612234"/>
          </a:xfrm>
        </p:spPr>
        <p:txBody>
          <a:bodyPr>
            <a:normAutofit/>
          </a:bodyPr>
          <a:lstStyle/>
          <a:p>
            <a:endParaRPr lang="en-US" sz="2000" i="1" dirty="0"/>
          </a:p>
          <a:p>
            <a:r>
              <a:rPr lang="en-US" sz="2000" dirty="0"/>
              <a:t> - VDHR staff presentation of Preliminary Information Form to the </a:t>
            </a:r>
          </a:p>
          <a:p>
            <a:r>
              <a:rPr lang="en-US" sz="2000" dirty="0"/>
              <a:t>   State Review Board – June 2022</a:t>
            </a:r>
          </a:p>
          <a:p>
            <a:endParaRPr lang="en-US" sz="2000" i="1" dirty="0"/>
          </a:p>
          <a:p>
            <a:r>
              <a:rPr lang="en-US" sz="2000" i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* National Register and Virginia Landmarks Register nomination </a:t>
            </a:r>
            <a:r>
              <a:rPr lang="en-US" sz="2000" i="1" dirty="0">
                <a:latin typeface="Open Sans" panose="020B0606030504020204" pitchFamily="34" charset="0"/>
                <a:ea typeface="Calibri" panose="020F0502020204030204" pitchFamily="34" charset="0"/>
              </a:rPr>
              <a:t>– Board of County Supervisors  decision based off </a:t>
            </a:r>
            <a:r>
              <a:rPr lang="en-US" sz="2000" i="1" dirty="0"/>
              <a:t>Preliminary Information Forms </a:t>
            </a:r>
          </a:p>
          <a:p>
            <a:endParaRPr lang="en-US" sz="2000" i="1" dirty="0">
              <a:latin typeface="Open Sans" panose="020B0606030504020204" pitchFamily="34" charset="0"/>
            </a:endParaRPr>
          </a:p>
          <a:p>
            <a:r>
              <a:rPr lang="en-US" sz="2000" i="1" dirty="0">
                <a:latin typeface="Open Sans" panose="020B0606030504020204" pitchFamily="34" charset="0"/>
              </a:rPr>
              <a:t>* Note: schedule dependent on comments received and other organization’s schedule</a:t>
            </a:r>
          </a:p>
        </p:txBody>
      </p:sp>
    </p:spTree>
    <p:extLst>
      <p:ext uri="{BB962C8B-B14F-4D97-AF65-F5344CB8AC3E}">
        <p14:creationId xmlns:p14="http://schemas.microsoft.com/office/powerpoint/2010/main" val="1033856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PWC Colors 1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005EB8"/>
      </a:accent1>
      <a:accent2>
        <a:srgbClr val="FF8200"/>
      </a:accent2>
      <a:accent3>
        <a:srgbClr val="309B41"/>
      </a:accent3>
      <a:accent4>
        <a:srgbClr val="90BA4C"/>
      </a:accent4>
      <a:accent5>
        <a:srgbClr val="DD9D31"/>
      </a:accent5>
      <a:accent6>
        <a:srgbClr val="97999B"/>
      </a:accent6>
      <a:hlink>
        <a:srgbClr val="005EB8"/>
      </a:hlink>
      <a:folHlink>
        <a:srgbClr val="33A0F1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3930</TotalTime>
  <Words>333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</vt:lpstr>
      <vt:lpstr>Celestial</vt:lpstr>
      <vt:lpstr>Thoroughfare Community History Project </vt:lpstr>
      <vt:lpstr>Tonight’s Agenda</vt:lpstr>
      <vt:lpstr>Introductions</vt:lpstr>
      <vt:lpstr>Expectations and Background</vt:lpstr>
      <vt:lpstr>PowerPoint Presentation</vt:lpstr>
      <vt:lpstr>Study Area</vt:lpstr>
      <vt:lpstr>Project Overview</vt:lpstr>
      <vt:lpstr>Project Timeline</vt:lpstr>
      <vt:lpstr>Project Timeline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Wenrich</dc:creator>
  <cp:lastModifiedBy>Orrison, Rob</cp:lastModifiedBy>
  <cp:revision>25</cp:revision>
  <dcterms:created xsi:type="dcterms:W3CDTF">2017-05-22T19:11:50Z</dcterms:created>
  <dcterms:modified xsi:type="dcterms:W3CDTF">2021-08-30T20:19:58Z</dcterms:modified>
</cp:coreProperties>
</file>