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2" r:id="rId1"/>
  </p:sldMasterIdLst>
  <p:notesMasterIdLst>
    <p:notesMasterId r:id="rId12"/>
  </p:notesMasterIdLst>
  <p:handoutMasterIdLst>
    <p:handoutMasterId r:id="rId13"/>
  </p:handoutMasterIdLst>
  <p:sldIdLst>
    <p:sldId id="261" r:id="rId2"/>
    <p:sldId id="258" r:id="rId3"/>
    <p:sldId id="327" r:id="rId4"/>
    <p:sldId id="386" r:id="rId5"/>
    <p:sldId id="390" r:id="rId6"/>
    <p:sldId id="387" r:id="rId7"/>
    <p:sldId id="388" r:id="rId8"/>
    <p:sldId id="389" r:id="rId9"/>
    <p:sldId id="285" r:id="rId10"/>
    <p:sldId id="273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A0C"/>
    <a:srgbClr val="0101BF"/>
    <a:srgbClr val="26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>
      <p:cViewPr varScale="1">
        <p:scale>
          <a:sx n="62" d="100"/>
          <a:sy n="62" d="100"/>
        </p:scale>
        <p:origin x="8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62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62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5162F84-71DD-4D6F-9180-B71DD67D41C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181"/>
            <a:ext cx="3038475" cy="46562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181"/>
            <a:ext cx="3038475" cy="46562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800C9CE9-74B9-4C72-AC49-00B60C4E9E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39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62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562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3A4A84F7-A3D5-4F1B-905A-98B4B7949798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191"/>
            <a:ext cx="5607050" cy="4182580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181"/>
            <a:ext cx="3038475" cy="46562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181"/>
            <a:ext cx="3038475" cy="46562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F81C15CD-100D-4261-AE2C-E54CCC91DA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3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8A5D-C807-426E-8C72-094AE02E6E3B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9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9CF3-572F-44D9-B1D3-D45CE94BFD7D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846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9CF3-572F-44D9-B1D3-D45CE94BFD7D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90754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9CF3-572F-44D9-B1D3-D45CE94BFD7D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0405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9CF3-572F-44D9-B1D3-D45CE94BFD7D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2650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9CF3-572F-44D9-B1D3-D45CE94BFD7D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9304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3954-9EFC-405A-86BF-266DF6421686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46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92CB-0B04-40BE-B854-424009B8137B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4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F100-0175-4387-8918-BD12BF91B738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6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F26D-D79B-4A36-A9E7-7105E23EC8A5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2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EFA2-4D0B-4074-AF48-87659932DED2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0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891F-C2E5-49B6-BF95-37095021D059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6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41EB-A638-472D-8D35-110C323A38AC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4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6C9B-C255-4FC6-9BC0-88971CFA00FA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3592-65CC-44D4-8DBD-F6D6791AF739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7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E03FC-9710-4990-8390-5534E9EFAA43}" type="datetime1">
              <a:rPr lang="en-US" smtClean="0"/>
              <a:t>5/30/2023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3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46529-1D2C-4739-A500-0E2FC8C208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4B5523-EB84-4266-836D-5AF94309A0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4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alapatra@pwcgov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lapatra@pwcgov.org" TargetMode="External"/><Relationship Id="rId2" Type="http://schemas.openxmlformats.org/officeDocument/2006/relationships/hyperlink" Target="mailto:dcarey2@pwcgov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biller@pwcgov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429071"/>
            <a:ext cx="9525000" cy="92551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PWA CoC Workshop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1E2FE1-5FB5-4484-8237-04DDCFADD15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3514286" cy="1571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379200"/>
            <a:ext cx="7924800" cy="1116599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FY23 HUD CoC Program Competition</a:t>
            </a:r>
          </a:p>
          <a:p>
            <a:pPr algn="l"/>
            <a:r>
              <a:rPr lang="en-US" sz="2000" i="1" dirty="0"/>
              <a:t>Renewal Project Scoring Process</a:t>
            </a:r>
          </a:p>
        </p:txBody>
      </p:sp>
    </p:spTree>
    <p:extLst>
      <p:ext uri="{BB962C8B-B14F-4D97-AF65-F5344CB8AC3E}">
        <p14:creationId xmlns:p14="http://schemas.microsoft.com/office/powerpoint/2010/main" val="3381228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0172"/>
          </a:xfrm>
        </p:spPr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2247410"/>
            <a:ext cx="4745839" cy="4167283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/>
              <a:t>System Administrator </a:t>
            </a:r>
          </a:p>
          <a:p>
            <a:pPr lvl="1" algn="just"/>
            <a:r>
              <a:rPr lang="en-US" sz="2000" dirty="0"/>
              <a:t>Alicia M. La Patra </a:t>
            </a:r>
          </a:p>
          <a:p>
            <a:pPr lvl="1" algn="just"/>
            <a:r>
              <a:rPr lang="en-US" sz="2000" dirty="0">
                <a:hlinkClick r:id="rId2"/>
              </a:rPr>
              <a:t>alapatra@pwcgov.org</a:t>
            </a:r>
            <a:endParaRPr lang="en-US" sz="2000" dirty="0"/>
          </a:p>
          <a:p>
            <a:pPr lvl="1" algn="just"/>
            <a:r>
              <a:rPr lang="en-US" sz="2000" dirty="0"/>
              <a:t>Office: 703-792-8791</a:t>
            </a:r>
          </a:p>
          <a:p>
            <a:pPr lvl="1" algn="just"/>
            <a:r>
              <a:rPr lang="en-US" sz="2000" dirty="0"/>
              <a:t>Work Cell: 571-264-9771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E86D1757-49B3-4453-9C1B-4E2AFB524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841" y="1399629"/>
            <a:ext cx="3621959" cy="4505543"/>
          </a:xfrm>
          <a:prstGeom prst="ellipse">
            <a:avLst/>
          </a:prstGeom>
          <a:ln w="190500" cap="rnd">
            <a:solidFill>
              <a:srgbClr val="00206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5433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64" y="588040"/>
            <a:ext cx="8596668" cy="685800"/>
          </a:xfrm>
        </p:spPr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664" y="1447801"/>
            <a:ext cx="9189336" cy="441960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+mj-lt"/>
              </a:rPr>
              <a:t>General Overview</a:t>
            </a:r>
          </a:p>
          <a:p>
            <a:pPr algn="just"/>
            <a:r>
              <a:rPr lang="en-US" sz="2400" dirty="0">
                <a:latin typeface="+mj-lt"/>
              </a:rPr>
              <a:t>Renewal Project Scoring Tool </a:t>
            </a:r>
          </a:p>
          <a:p>
            <a:pPr algn="just"/>
            <a:r>
              <a:rPr lang="en-US" sz="2400" dirty="0">
                <a:latin typeface="+mj-lt"/>
              </a:rPr>
              <a:t>Review Process </a:t>
            </a:r>
          </a:p>
          <a:p>
            <a:pPr algn="just"/>
            <a:r>
              <a:rPr lang="en-US" sz="2400" dirty="0">
                <a:latin typeface="+mj-lt"/>
              </a:rPr>
              <a:t>Documentation &amp; Reports</a:t>
            </a:r>
          </a:p>
          <a:p>
            <a:pPr algn="just"/>
            <a:r>
              <a:rPr lang="en-US" sz="2400" dirty="0">
                <a:latin typeface="+mj-lt"/>
              </a:rPr>
              <a:t>Appeal Process</a:t>
            </a:r>
          </a:p>
          <a:p>
            <a:pPr algn="just"/>
            <a:r>
              <a:rPr lang="en-US" sz="2400" dirty="0">
                <a:latin typeface="+mj-lt"/>
              </a:rPr>
              <a:t>Project Scoring Timeline</a:t>
            </a:r>
          </a:p>
          <a:p>
            <a:pPr marL="0" indent="0" algn="just">
              <a:buNone/>
            </a:pPr>
            <a:endParaRPr lang="en-US" sz="2400" dirty="0">
              <a:latin typeface="+mj-lt"/>
            </a:endParaRPr>
          </a:p>
          <a:p>
            <a:pPr marL="0" indent="0" algn="just">
              <a:buNone/>
            </a:pPr>
            <a:endParaRPr lang="en-US" sz="2400" dirty="0">
              <a:latin typeface="+mj-lt"/>
            </a:endParaRPr>
          </a:p>
          <a:p>
            <a:pPr algn="just"/>
            <a:endParaRPr lang="en-US" sz="18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9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64" y="609600"/>
            <a:ext cx="8596668" cy="685800"/>
          </a:xfrm>
        </p:spPr>
        <p:txBody>
          <a:bodyPr/>
          <a:lstStyle/>
          <a:p>
            <a:r>
              <a:rPr lang="en-US" dirty="0"/>
              <a:t>General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664" y="1447801"/>
            <a:ext cx="9036936" cy="327660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+mj-lt"/>
              </a:rPr>
              <a:t>Renewal Projects are projects that have been in operation for at least one (1) full program year </a:t>
            </a:r>
          </a:p>
          <a:p>
            <a:pPr algn="just"/>
            <a:r>
              <a:rPr lang="en-US" sz="2400" dirty="0">
                <a:latin typeface="+mj-lt"/>
              </a:rPr>
              <a:t>Renewal Projects are competitively scored using the CoC’s “Scoring Tool” which includes measures on key performance areas</a:t>
            </a:r>
          </a:p>
          <a:p>
            <a:pPr algn="just"/>
            <a:r>
              <a:rPr lang="en-US" sz="2400" dirty="0">
                <a:latin typeface="+mj-lt"/>
              </a:rPr>
              <a:t>The scoring process will review HMIS data, financial records, and other provider documents as needed</a:t>
            </a:r>
          </a:p>
          <a:p>
            <a:pPr algn="just"/>
            <a:r>
              <a:rPr lang="en-US" sz="2400" dirty="0">
                <a:latin typeface="+mj-lt"/>
              </a:rPr>
              <a:t>The scoring process will determine how projects are “ranked” for the purpose of funding allocations</a:t>
            </a:r>
          </a:p>
          <a:p>
            <a:pPr lvl="1" algn="just"/>
            <a:r>
              <a:rPr lang="en-US" sz="2200" dirty="0">
                <a:latin typeface="+mj-lt"/>
              </a:rPr>
              <a:t>The higher the score, the higher the project will be ranked </a:t>
            </a:r>
          </a:p>
          <a:p>
            <a:pPr lvl="1" algn="just"/>
            <a:r>
              <a:rPr lang="en-US" sz="2200" dirty="0">
                <a:latin typeface="+mj-lt"/>
              </a:rPr>
              <a:t>The lowest scoring project will participate in monitoring with the CoC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3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64" y="609600"/>
            <a:ext cx="8596668" cy="685800"/>
          </a:xfrm>
        </p:spPr>
        <p:txBody>
          <a:bodyPr/>
          <a:lstStyle/>
          <a:p>
            <a:r>
              <a:rPr lang="en-US" dirty="0"/>
              <a:t>Renewal Project Scoring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42" y="1295400"/>
            <a:ext cx="9036936" cy="525779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j-lt"/>
              </a:rPr>
              <a:t>There are a total of 22 performance measures on the FY23 tool </a:t>
            </a:r>
          </a:p>
          <a:p>
            <a:pPr lvl="1"/>
            <a:r>
              <a:rPr lang="en-US" sz="2200" dirty="0">
                <a:latin typeface="+mj-lt"/>
              </a:rPr>
              <a:t>Measures 1 through 17 are Performance Measures (93 points available) </a:t>
            </a:r>
          </a:p>
          <a:p>
            <a:pPr lvl="1"/>
            <a:r>
              <a:rPr lang="en-US" sz="2200" dirty="0">
                <a:latin typeface="+mj-lt"/>
              </a:rPr>
              <a:t>Measures 18 through 22 are Bonus Point Measures (9 points available) </a:t>
            </a:r>
          </a:p>
          <a:p>
            <a:pPr lvl="1"/>
            <a:r>
              <a:rPr lang="en-US" sz="2200" dirty="0">
                <a:latin typeface="+mj-lt"/>
              </a:rPr>
              <a:t>Total of 102 points available</a:t>
            </a:r>
          </a:p>
          <a:p>
            <a:r>
              <a:rPr lang="en-US" sz="2400" dirty="0">
                <a:latin typeface="+mj-lt"/>
              </a:rPr>
              <a:t>Measure Types</a:t>
            </a:r>
          </a:p>
          <a:p>
            <a:pPr lvl="1"/>
            <a:r>
              <a:rPr lang="en-US" sz="2200" dirty="0">
                <a:latin typeface="+mj-lt"/>
              </a:rPr>
              <a:t>Objective: Measures that reflect CoC performance goals</a:t>
            </a:r>
          </a:p>
          <a:p>
            <a:pPr lvl="1"/>
            <a:r>
              <a:rPr lang="en-US" sz="2200" dirty="0">
                <a:latin typeface="+mj-lt"/>
              </a:rPr>
              <a:t>Performance-Based: Measures that reflect the HUD System Performance Measures (SPM)</a:t>
            </a:r>
          </a:p>
          <a:p>
            <a:pPr lvl="1"/>
            <a:r>
              <a:rPr lang="en-US" sz="2200" dirty="0">
                <a:latin typeface="+mj-lt"/>
              </a:rPr>
              <a:t>Severity of Need: Measures that reflect CoC prioritization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3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64" y="609600"/>
            <a:ext cx="8596668" cy="685800"/>
          </a:xfrm>
        </p:spPr>
        <p:txBody>
          <a:bodyPr/>
          <a:lstStyle/>
          <a:p>
            <a:r>
              <a:rPr lang="en-US" dirty="0"/>
              <a:t>Renewal Project Scoring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42" y="1295400"/>
            <a:ext cx="9036936" cy="5257799"/>
          </a:xfrm>
        </p:spPr>
        <p:txBody>
          <a:bodyPr>
            <a:noAutofit/>
          </a:bodyPr>
          <a:lstStyle/>
          <a:p>
            <a:r>
              <a:rPr lang="en-US" sz="2800" dirty="0">
                <a:latin typeface="+mj-lt"/>
              </a:rPr>
              <a:t>Changes from FY2022 </a:t>
            </a:r>
          </a:p>
          <a:p>
            <a:pPr lvl="1"/>
            <a:r>
              <a:rPr lang="en-US" sz="2400" dirty="0">
                <a:latin typeface="+mj-lt"/>
              </a:rPr>
              <a:t>Report Period (moving towards calendar year)</a:t>
            </a:r>
          </a:p>
          <a:p>
            <a:pPr lvl="1"/>
            <a:r>
              <a:rPr lang="en-US" sz="2400" dirty="0">
                <a:latin typeface="+mj-lt"/>
              </a:rPr>
              <a:t>New Measures</a:t>
            </a:r>
          </a:p>
          <a:p>
            <a:pPr lvl="2"/>
            <a:r>
              <a:rPr lang="en-US" sz="2200" dirty="0">
                <a:latin typeface="+mj-lt"/>
              </a:rPr>
              <a:t>Adults with any income </a:t>
            </a:r>
          </a:p>
          <a:p>
            <a:pPr lvl="2"/>
            <a:r>
              <a:rPr lang="en-US" sz="2200" dirty="0">
                <a:latin typeface="+mj-lt"/>
              </a:rPr>
              <a:t>Timeliness of data entry</a:t>
            </a:r>
          </a:p>
          <a:p>
            <a:pPr lvl="2"/>
            <a:r>
              <a:rPr lang="en-US" sz="2200" dirty="0">
                <a:latin typeface="+mj-lt"/>
              </a:rPr>
              <a:t>Adults served that are 18-24 (TAY) or 55+ </a:t>
            </a:r>
          </a:p>
          <a:p>
            <a:pPr lvl="2"/>
            <a:r>
              <a:rPr lang="en-US" sz="2200" dirty="0">
                <a:latin typeface="+mj-lt"/>
              </a:rPr>
              <a:t>Client Satisfaction Surveys (bonus points)</a:t>
            </a:r>
          </a:p>
          <a:p>
            <a:pPr lvl="1"/>
            <a:r>
              <a:rPr lang="en-US" sz="2400" dirty="0">
                <a:latin typeface="+mj-lt"/>
              </a:rPr>
              <a:t>Measure Updates </a:t>
            </a:r>
          </a:p>
          <a:p>
            <a:pPr lvl="2"/>
            <a:r>
              <a:rPr lang="en-US" sz="2200" dirty="0">
                <a:latin typeface="+mj-lt"/>
              </a:rPr>
              <a:t>Benchmarks and points for income &amp; non-cash benefits </a:t>
            </a:r>
          </a:p>
          <a:p>
            <a:pPr lvl="2"/>
            <a:r>
              <a:rPr lang="en-US" sz="2200" dirty="0">
                <a:latin typeface="+mj-lt"/>
              </a:rPr>
              <a:t>Process for reviewing Racial Equity</a:t>
            </a:r>
          </a:p>
          <a:p>
            <a:pPr lvl="1"/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64" y="609600"/>
            <a:ext cx="8596668" cy="685800"/>
          </a:xfrm>
        </p:spPr>
        <p:txBody>
          <a:bodyPr/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42" y="1295400"/>
            <a:ext cx="9036936" cy="525779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j-lt"/>
              </a:rPr>
              <a:t>Performance will be measured by reviewing the 7/1/2022 – 12/31/2022 report period </a:t>
            </a:r>
          </a:p>
          <a:p>
            <a:pPr lvl="1"/>
            <a:r>
              <a:rPr lang="en-US" sz="2000" dirty="0">
                <a:latin typeface="+mj-lt"/>
              </a:rPr>
              <a:t>Half a year for FY23 so we can move to the calendar year moving forward</a:t>
            </a:r>
          </a:p>
          <a:p>
            <a:r>
              <a:rPr lang="en-US" sz="2200" dirty="0">
                <a:latin typeface="+mj-lt"/>
              </a:rPr>
              <a:t>Providers will review their HMIS data and submit requested reports </a:t>
            </a:r>
          </a:p>
          <a:p>
            <a:r>
              <a:rPr lang="en-US" sz="2200" dirty="0">
                <a:latin typeface="+mj-lt"/>
              </a:rPr>
              <a:t>Providers will review their financial records and submit requested documentation </a:t>
            </a:r>
          </a:p>
          <a:p>
            <a:pPr lvl="1"/>
            <a:r>
              <a:rPr lang="en-US" sz="2000" dirty="0">
                <a:latin typeface="+mj-lt"/>
              </a:rPr>
              <a:t>DSS will be able to review most of these records internally</a:t>
            </a:r>
          </a:p>
          <a:p>
            <a:r>
              <a:rPr lang="en-US" sz="2200" dirty="0">
                <a:latin typeface="+mj-lt"/>
              </a:rPr>
              <a:t>Providers may need to submit additional documentation such as Homeless Certifications or narratives on performance outcomes</a:t>
            </a:r>
          </a:p>
          <a:p>
            <a:r>
              <a:rPr lang="en-US" sz="2200" dirty="0">
                <a:latin typeface="+mj-lt"/>
              </a:rPr>
              <a:t>Providers are encouraged to utilize the tool to review their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1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64" y="609600"/>
            <a:ext cx="8596668" cy="685800"/>
          </a:xfrm>
        </p:spPr>
        <p:txBody>
          <a:bodyPr/>
          <a:lstStyle/>
          <a:p>
            <a:r>
              <a:rPr lang="en-US" dirty="0"/>
              <a:t>Documentation &amp;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42" y="1295400"/>
            <a:ext cx="9036936" cy="525779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j-lt"/>
              </a:rPr>
              <a:t>Financial Records</a:t>
            </a:r>
          </a:p>
          <a:p>
            <a:pPr lvl="1"/>
            <a:r>
              <a:rPr lang="en-US" sz="2200" dirty="0">
                <a:latin typeface="+mj-lt"/>
              </a:rPr>
              <a:t>Match documentation (monthly expenditures)</a:t>
            </a:r>
          </a:p>
          <a:p>
            <a:pPr lvl="1"/>
            <a:r>
              <a:rPr lang="en-US" sz="2200" dirty="0">
                <a:latin typeface="+mj-lt"/>
              </a:rPr>
              <a:t>Other as needed</a:t>
            </a:r>
          </a:p>
          <a:p>
            <a:r>
              <a:rPr lang="en-US" sz="2400" dirty="0">
                <a:latin typeface="+mj-lt"/>
              </a:rPr>
              <a:t>HMIS Reports </a:t>
            </a:r>
          </a:p>
          <a:p>
            <a:pPr lvl="1"/>
            <a:r>
              <a:rPr lang="en-US" sz="2200" dirty="0">
                <a:latin typeface="+mj-lt"/>
              </a:rPr>
              <a:t>CoC APR </a:t>
            </a:r>
          </a:p>
          <a:p>
            <a:pPr lvl="1"/>
            <a:r>
              <a:rPr lang="en-US" sz="2200" dirty="0">
                <a:latin typeface="+mj-lt"/>
              </a:rPr>
              <a:t>0252 Report </a:t>
            </a:r>
          </a:p>
          <a:p>
            <a:pPr lvl="1"/>
            <a:r>
              <a:rPr lang="en-US" sz="2200" dirty="0">
                <a:latin typeface="+mj-lt"/>
              </a:rPr>
              <a:t>0260 Report</a:t>
            </a:r>
          </a:p>
          <a:p>
            <a:r>
              <a:rPr lang="en-US" sz="2400" dirty="0">
                <a:latin typeface="+mj-lt"/>
              </a:rPr>
              <a:t>Other Documents</a:t>
            </a:r>
          </a:p>
          <a:p>
            <a:pPr lvl="1"/>
            <a:r>
              <a:rPr lang="en-US" sz="2200" dirty="0">
                <a:latin typeface="+mj-lt"/>
              </a:rPr>
              <a:t>Racial Equity Self-Assessment Tool </a:t>
            </a:r>
          </a:p>
          <a:p>
            <a:pPr lvl="1"/>
            <a:r>
              <a:rPr lang="en-US" sz="2200" dirty="0">
                <a:latin typeface="+mj-lt"/>
              </a:rPr>
              <a:t>Homeless Certification (with supporting documents)</a:t>
            </a:r>
          </a:p>
          <a:p>
            <a:pPr lvl="1"/>
            <a:r>
              <a:rPr lang="en-US" sz="2200" dirty="0">
                <a:latin typeface="+mj-lt"/>
              </a:rPr>
              <a:t>Provider Narrative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20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64" y="609600"/>
            <a:ext cx="8596668" cy="685800"/>
          </a:xfrm>
        </p:spPr>
        <p:txBody>
          <a:bodyPr/>
          <a:lstStyle/>
          <a:p>
            <a:r>
              <a:rPr lang="en-US" dirty="0"/>
              <a:t>Appeal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42" y="1295400"/>
            <a:ext cx="9036936" cy="5257799"/>
          </a:xfrm>
        </p:spPr>
        <p:txBody>
          <a:bodyPr>
            <a:noAutofit/>
          </a:bodyPr>
          <a:lstStyle/>
          <a:p>
            <a:r>
              <a:rPr lang="en-US" sz="2800" dirty="0">
                <a:latin typeface="+mj-lt"/>
              </a:rPr>
              <a:t>Providers have the right to appeal and their scores with the CoC prior to ranking determinations </a:t>
            </a:r>
          </a:p>
          <a:p>
            <a:r>
              <a:rPr lang="en-US" sz="2800" dirty="0">
                <a:latin typeface="+mj-lt"/>
              </a:rPr>
              <a:t>Providers may contact DSS directly to schedule time to appeal their project(s) score(s) </a:t>
            </a:r>
          </a:p>
          <a:p>
            <a:r>
              <a:rPr lang="en-US" sz="2800" dirty="0">
                <a:latin typeface="+mj-lt"/>
              </a:rPr>
              <a:t>Providers may also schedule time to simply review their scores and ask questions</a:t>
            </a:r>
          </a:p>
          <a:p>
            <a:r>
              <a:rPr lang="en-US" sz="2800" dirty="0">
                <a:latin typeface="+mj-lt"/>
              </a:rPr>
              <a:t>Points of Contact: </a:t>
            </a:r>
          </a:p>
          <a:p>
            <a:pPr lvl="1"/>
            <a:r>
              <a:rPr lang="en-US" sz="2400" dirty="0">
                <a:latin typeface="+mj-lt"/>
              </a:rPr>
              <a:t>Dana Carey: </a:t>
            </a:r>
            <a:r>
              <a:rPr lang="en-US" sz="2400" dirty="0">
                <a:latin typeface="+mj-lt"/>
                <a:hlinkClick r:id="rId2"/>
              </a:rPr>
              <a:t>dcarey2@pwcgov.org</a:t>
            </a:r>
            <a:r>
              <a:rPr lang="en-US" sz="2400" dirty="0">
                <a:latin typeface="+mj-lt"/>
              </a:rPr>
              <a:t> </a:t>
            </a:r>
          </a:p>
          <a:p>
            <a:pPr lvl="1"/>
            <a:r>
              <a:rPr lang="en-US" sz="2400" dirty="0">
                <a:latin typeface="+mj-lt"/>
              </a:rPr>
              <a:t>Alicia La Patra: </a:t>
            </a:r>
            <a:r>
              <a:rPr lang="en-US" sz="2400" dirty="0">
                <a:latin typeface="+mj-lt"/>
                <a:hlinkClick r:id="rId3"/>
              </a:rPr>
              <a:t>alapatra@pwcgov.org</a:t>
            </a:r>
            <a:r>
              <a:rPr lang="en-US" sz="2400" dirty="0">
                <a:latin typeface="+mj-lt"/>
              </a:rPr>
              <a:t> </a:t>
            </a:r>
          </a:p>
          <a:p>
            <a:pPr lvl="1"/>
            <a:r>
              <a:rPr lang="en-US" sz="2400" dirty="0">
                <a:latin typeface="+mj-lt"/>
              </a:rPr>
              <a:t>Samantha Biller: </a:t>
            </a:r>
            <a:r>
              <a:rPr lang="en-US" sz="2400" dirty="0">
                <a:latin typeface="+mj-lt"/>
                <a:hlinkClick r:id="rId4"/>
              </a:rPr>
              <a:t>sbiller@pwcgov.org</a:t>
            </a:r>
            <a:r>
              <a:rPr lang="en-US" sz="2400" dirty="0">
                <a:latin typeface="+mj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9C-0D92-415A-AA1A-55E3170E63A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4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596668" cy="767687"/>
          </a:xfrm>
        </p:spPr>
        <p:txBody>
          <a:bodyPr>
            <a:normAutofit/>
          </a:bodyPr>
          <a:lstStyle/>
          <a:p>
            <a:r>
              <a:rPr lang="en-US" dirty="0"/>
              <a:t>Project Scoring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9067800" cy="5404513"/>
          </a:xfrm>
        </p:spPr>
        <p:txBody>
          <a:bodyPr>
            <a:normAutofit/>
          </a:bodyPr>
          <a:lstStyle/>
          <a:p>
            <a:pPr marL="0" indent="0" fontAlgn="base" hangingPunct="0">
              <a:spcBef>
                <a:spcPts val="700"/>
              </a:spcBef>
              <a:spcAft>
                <a:spcPct val="0"/>
              </a:spcAft>
              <a:buNone/>
            </a:pPr>
            <a:endParaRPr lang="en-US" altLang="en-US" sz="2000" kern="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457200" indent="-45720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5﻿/17/2023 - Provider Workshop</a:t>
            </a:r>
          </a:p>
          <a:p>
            <a:pPr marL="457200" indent="-45720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5/22/2023 - DSS will send request for needed reports &amp; documents</a:t>
            </a:r>
          </a:p>
          <a:p>
            <a:pPr marL="457200" indent="-45720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6﻿/7/2023 - Deadline for providers to correct HMIS &amp; submit documents/reports</a:t>
            </a:r>
          </a:p>
          <a:p>
            <a:pPr marL="457200" indent="-45720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6﻿/20/2023 - DSS will send draft scores to providers by this date</a:t>
            </a:r>
          </a:p>
          <a:p>
            <a:pPr marL="457200" indent="-45720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6﻿/23/2023 - Deadline for providers to submit appeal request</a:t>
            </a:r>
          </a:p>
          <a:p>
            <a:pPr marL="457200" indent="-45720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7﻿/11/2023 - Final ranking scores go to PAR Committee</a:t>
            </a:r>
            <a:endParaRPr lang="en-US" altLang="en-US" sz="2000" kern="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5523-EB84-4266-836D-5AF94309A0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8893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4452</TotalTime>
  <Words>570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PWA CoC Workshop</vt:lpstr>
      <vt:lpstr>Table of Contents</vt:lpstr>
      <vt:lpstr>General Overview</vt:lpstr>
      <vt:lpstr>Renewal Project Scoring Tool</vt:lpstr>
      <vt:lpstr>Renewal Project Scoring Tool</vt:lpstr>
      <vt:lpstr>Review Process</vt:lpstr>
      <vt:lpstr>Documentation &amp; Reports</vt:lpstr>
      <vt:lpstr>Appeal Process</vt:lpstr>
      <vt:lpstr>Project Scoring Timeline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Point In Time HMIS Data Entry Requirements For Providers Using an Entry/Exit Workflow</dc:title>
  <dc:creator>Jose Lucio</dc:creator>
  <cp:lastModifiedBy>Carey, Dana</cp:lastModifiedBy>
  <cp:revision>284</cp:revision>
  <cp:lastPrinted>2020-01-16T17:38:29Z</cp:lastPrinted>
  <dcterms:created xsi:type="dcterms:W3CDTF">2014-01-08T19:31:01Z</dcterms:created>
  <dcterms:modified xsi:type="dcterms:W3CDTF">2023-05-30T19:56:02Z</dcterms:modified>
</cp:coreProperties>
</file>