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72" r:id="rId1"/>
  </p:sldMasterIdLst>
  <p:notesMasterIdLst>
    <p:notesMasterId r:id="rId22"/>
  </p:notesMasterIdLst>
  <p:sldIdLst>
    <p:sldId id="256" r:id="rId2"/>
    <p:sldId id="258" r:id="rId3"/>
    <p:sldId id="287" r:id="rId4"/>
    <p:sldId id="262" r:id="rId5"/>
    <p:sldId id="310" r:id="rId6"/>
    <p:sldId id="303" r:id="rId7"/>
    <p:sldId id="311" r:id="rId8"/>
    <p:sldId id="304" r:id="rId9"/>
    <p:sldId id="305" r:id="rId10"/>
    <p:sldId id="306" r:id="rId11"/>
    <p:sldId id="307" r:id="rId12"/>
    <p:sldId id="320" r:id="rId13"/>
    <p:sldId id="308" r:id="rId14"/>
    <p:sldId id="309" r:id="rId15"/>
    <p:sldId id="281" r:id="rId16"/>
    <p:sldId id="317" r:id="rId17"/>
    <p:sldId id="291" r:id="rId18"/>
    <p:sldId id="318" r:id="rId19"/>
    <p:sldId id="319" r:id="rId20"/>
    <p:sldId id="28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4A46E-A3A0-5221-5110-D8B3020887C2}" name="Carey, Dana" initials="CD" userId="S::dcarey2@pwcgov.org::08da0ef8-844d-4bbc-8a64-15001f8a1506" providerId="AD"/>
  <p188:author id="{B47C8FA4-712F-3D19-2723-459CB08870B7}" name="Turnage, Tony D." initials="TTD" userId="S::TTurnage@pwcgov.org::59d0568d-189e-4e87-a794-34dc57402d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autoAdjust="0"/>
    <p:restoredTop sz="71469" autoAdjust="0"/>
  </p:normalViewPr>
  <p:slideViewPr>
    <p:cSldViewPr snapToGrid="0" snapToObjects="1">
      <p:cViewPr varScale="1">
        <p:scale>
          <a:sx n="81" d="100"/>
          <a:sy n="81" d="100"/>
        </p:scale>
        <p:origin x="2298"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DBA81D-AC88-44F6-B995-FCCB387431E5}" type="datetimeFigureOut">
              <a:rPr lang="en-US" smtClean="0"/>
              <a:t>2/12/2024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342E97-C0FB-42F1-A226-06BFBC099D61}" type="slidenum">
              <a:rPr lang="en-US" smtClean="0"/>
              <a:t>‹#›</a:t>
            </a:fld>
            <a:endParaRPr lang="en-US"/>
          </a:p>
        </p:txBody>
      </p:sp>
    </p:spTree>
    <p:extLst>
      <p:ext uri="{BB962C8B-B14F-4D97-AF65-F5344CB8AC3E}">
        <p14:creationId xmlns:p14="http://schemas.microsoft.com/office/powerpoint/2010/main" val="257419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42E97-C0FB-42F1-A226-06BFBC099D61}" type="slidenum">
              <a:rPr lang="en-US" smtClean="0"/>
              <a:t>1</a:t>
            </a:fld>
            <a:endParaRPr lang="en-US"/>
          </a:p>
        </p:txBody>
      </p:sp>
    </p:spTree>
    <p:extLst>
      <p:ext uri="{BB962C8B-B14F-4D97-AF65-F5344CB8AC3E}">
        <p14:creationId xmlns:p14="http://schemas.microsoft.com/office/powerpoint/2010/main" val="207707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10</a:t>
            </a:fld>
            <a:endParaRPr lang="en-US" altLang="en-US">
              <a:solidFill>
                <a:srgbClr val="000000"/>
              </a:solidFill>
              <a:latin typeface="Arial" charset="0"/>
            </a:endParaRPr>
          </a:p>
        </p:txBody>
      </p:sp>
    </p:spTree>
    <p:extLst>
      <p:ext uri="{BB962C8B-B14F-4D97-AF65-F5344CB8AC3E}">
        <p14:creationId xmlns:p14="http://schemas.microsoft.com/office/powerpoint/2010/main" val="344289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11</a:t>
            </a:fld>
            <a:endParaRPr lang="en-US" altLang="en-US">
              <a:solidFill>
                <a:srgbClr val="000000"/>
              </a:solidFill>
              <a:latin typeface="Arial" charset="0"/>
            </a:endParaRPr>
          </a:p>
        </p:txBody>
      </p:sp>
    </p:spTree>
    <p:extLst>
      <p:ext uri="{BB962C8B-B14F-4D97-AF65-F5344CB8AC3E}">
        <p14:creationId xmlns:p14="http://schemas.microsoft.com/office/powerpoint/2010/main" val="287401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13</a:t>
            </a:fld>
            <a:endParaRPr lang="en-US" altLang="en-US">
              <a:solidFill>
                <a:srgbClr val="000000"/>
              </a:solidFill>
              <a:latin typeface="Arial" charset="0"/>
            </a:endParaRPr>
          </a:p>
        </p:txBody>
      </p:sp>
    </p:spTree>
    <p:extLst>
      <p:ext uri="{BB962C8B-B14F-4D97-AF65-F5344CB8AC3E}">
        <p14:creationId xmlns:p14="http://schemas.microsoft.com/office/powerpoint/2010/main" val="175082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Renewal Project link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14</a:t>
            </a:fld>
            <a:endParaRPr lang="en-US" altLang="en-US">
              <a:solidFill>
                <a:srgbClr val="000000"/>
              </a:solidFill>
              <a:latin typeface="Arial" charset="0"/>
            </a:endParaRPr>
          </a:p>
        </p:txBody>
      </p:sp>
    </p:spTree>
    <p:extLst>
      <p:ext uri="{BB962C8B-B14F-4D97-AF65-F5344CB8AC3E}">
        <p14:creationId xmlns:p14="http://schemas.microsoft.com/office/powerpoint/2010/main" val="287780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C2342E97-C0FB-42F1-A226-06BFBC099D61}" type="slidenum">
              <a:rPr lang="en-US" smtClean="0"/>
              <a:t>15</a:t>
            </a:fld>
            <a:endParaRPr lang="en-US"/>
          </a:p>
        </p:txBody>
      </p:sp>
    </p:spTree>
    <p:extLst>
      <p:ext uri="{BB962C8B-B14F-4D97-AF65-F5344CB8AC3E}">
        <p14:creationId xmlns:p14="http://schemas.microsoft.com/office/powerpoint/2010/main" val="55498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16</a:t>
            </a:fld>
            <a:endParaRPr lang="en-US" altLang="en-US">
              <a:solidFill>
                <a:srgbClr val="000000"/>
              </a:solidFill>
              <a:latin typeface="Arial" charset="0"/>
            </a:endParaRPr>
          </a:p>
        </p:txBody>
      </p:sp>
    </p:spTree>
    <p:extLst>
      <p:ext uri="{BB962C8B-B14F-4D97-AF65-F5344CB8AC3E}">
        <p14:creationId xmlns:p14="http://schemas.microsoft.com/office/powerpoint/2010/main" val="2001591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defTabSz="931774" eaLnBrk="1" hangingPunct="1">
              <a:spcBef>
                <a:spcPct val="0"/>
              </a:spcBef>
              <a:defRPr/>
            </a:pPr>
            <a:fld id="{9D6B0874-1504-4F53-A6BE-0833C24BCB4E}" type="slidenum">
              <a:rPr lang="en-US" altLang="en-US">
                <a:solidFill>
                  <a:prstClr val="black"/>
                </a:solidFill>
                <a:latin typeface="Arial" charset="0"/>
              </a:rPr>
              <a:pPr defTabSz="931774" eaLnBrk="1" hangingPunct="1">
                <a:spcBef>
                  <a:spcPct val="0"/>
                </a:spcBef>
                <a:defRPr/>
              </a:pPr>
              <a:t>17</a:t>
            </a:fld>
            <a:endParaRPr lang="en-US" altLang="en-US">
              <a:solidFill>
                <a:prstClr val="black"/>
              </a:solidFill>
              <a:latin typeface="Arial" charset="0"/>
            </a:endParaRPr>
          </a:p>
        </p:txBody>
      </p:sp>
    </p:spTree>
    <p:extLst>
      <p:ext uri="{BB962C8B-B14F-4D97-AF65-F5344CB8AC3E}">
        <p14:creationId xmlns:p14="http://schemas.microsoft.com/office/powerpoint/2010/main" val="222045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Update key dates</a:t>
            </a:r>
          </a:p>
          <a:p>
            <a:r>
              <a:rPr lang="en-US" altLang="en-US" dirty="0"/>
              <a:t>2/9 application released</a:t>
            </a:r>
          </a:p>
          <a:p>
            <a:r>
              <a:rPr lang="en-US" altLang="en-US" dirty="0"/>
              <a:t>2/15 How to Apply</a:t>
            </a:r>
          </a:p>
          <a:p>
            <a:r>
              <a:rPr lang="en-US" altLang="en-US" dirty="0"/>
              <a:t>March 1 application due date</a:t>
            </a:r>
          </a:p>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450" indent="-284129" eaLnBrk="0" hangingPunct="0">
              <a:spcBef>
                <a:spcPct val="30000"/>
              </a:spcBef>
              <a:defRPr sz="1200">
                <a:solidFill>
                  <a:schemeClr val="tx1"/>
                </a:solidFill>
                <a:latin typeface="Calibri" pitchFamily="34" charset="0"/>
              </a:defRPr>
            </a:lvl2pPr>
            <a:lvl3pPr marL="1144453" indent="-226987" eaLnBrk="0" hangingPunct="0">
              <a:spcBef>
                <a:spcPct val="30000"/>
              </a:spcBef>
              <a:defRPr sz="1200">
                <a:solidFill>
                  <a:schemeClr val="tx1"/>
                </a:solidFill>
                <a:latin typeface="Calibri" pitchFamily="34" charset="0"/>
              </a:defRPr>
            </a:lvl3pPr>
            <a:lvl4pPr marL="1604773" indent="-226987" eaLnBrk="0" hangingPunct="0">
              <a:spcBef>
                <a:spcPct val="30000"/>
              </a:spcBef>
              <a:defRPr sz="1200">
                <a:solidFill>
                  <a:schemeClr val="tx1"/>
                </a:solidFill>
                <a:latin typeface="Calibri" pitchFamily="34" charset="0"/>
              </a:defRPr>
            </a:lvl4pPr>
            <a:lvl5pPr marL="2061919" indent="-226987" eaLnBrk="0" hangingPunct="0">
              <a:spcBef>
                <a:spcPct val="30000"/>
              </a:spcBef>
              <a:defRPr sz="1200">
                <a:solidFill>
                  <a:schemeClr val="tx1"/>
                </a:solidFill>
                <a:latin typeface="Calibri" pitchFamily="34" charset="0"/>
              </a:defRPr>
            </a:lvl5pPr>
            <a:lvl6pPr marL="2519065" indent="-226987" eaLnBrk="0" fontAlgn="base" hangingPunct="0">
              <a:spcBef>
                <a:spcPct val="30000"/>
              </a:spcBef>
              <a:spcAft>
                <a:spcPct val="0"/>
              </a:spcAft>
              <a:defRPr sz="1200">
                <a:solidFill>
                  <a:schemeClr val="tx1"/>
                </a:solidFill>
                <a:latin typeface="Calibri" pitchFamily="34" charset="0"/>
              </a:defRPr>
            </a:lvl6pPr>
            <a:lvl7pPr marL="2976211" indent="-226987" eaLnBrk="0" fontAlgn="base" hangingPunct="0">
              <a:spcBef>
                <a:spcPct val="30000"/>
              </a:spcBef>
              <a:spcAft>
                <a:spcPct val="0"/>
              </a:spcAft>
              <a:defRPr sz="1200">
                <a:solidFill>
                  <a:schemeClr val="tx1"/>
                </a:solidFill>
                <a:latin typeface="Calibri" pitchFamily="34" charset="0"/>
              </a:defRPr>
            </a:lvl7pPr>
            <a:lvl8pPr marL="3433358" indent="-226987" eaLnBrk="0" fontAlgn="base" hangingPunct="0">
              <a:spcBef>
                <a:spcPct val="30000"/>
              </a:spcBef>
              <a:spcAft>
                <a:spcPct val="0"/>
              </a:spcAft>
              <a:defRPr sz="1200">
                <a:solidFill>
                  <a:schemeClr val="tx1"/>
                </a:solidFill>
                <a:latin typeface="Calibri" pitchFamily="34" charset="0"/>
              </a:defRPr>
            </a:lvl8pPr>
            <a:lvl9pPr marL="3890503" indent="-226987"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B0874-1504-4F53-A6BE-0833C24BCB4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4573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Meeting with PAR March 12</a:t>
            </a:r>
          </a:p>
          <a:p>
            <a:r>
              <a:rPr lang="en-US" altLang="en-US" dirty="0"/>
              <a:t>Electronic Vote Governance march 13</a:t>
            </a:r>
          </a:p>
          <a:p>
            <a:r>
              <a:rPr lang="en-US" altLang="en-US" dirty="0"/>
              <a:t>CoC Votes March 14</a:t>
            </a:r>
          </a:p>
          <a:p>
            <a:r>
              <a:rPr lang="en-US" altLang="en-US" dirty="0"/>
              <a:t>March 29 application submitted to DHCD (1 week before)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450" indent="-284129" eaLnBrk="0" hangingPunct="0">
              <a:spcBef>
                <a:spcPct val="30000"/>
              </a:spcBef>
              <a:defRPr sz="1200">
                <a:solidFill>
                  <a:schemeClr val="tx1"/>
                </a:solidFill>
                <a:latin typeface="Calibri" pitchFamily="34" charset="0"/>
              </a:defRPr>
            </a:lvl2pPr>
            <a:lvl3pPr marL="1144453" indent="-226987" eaLnBrk="0" hangingPunct="0">
              <a:spcBef>
                <a:spcPct val="30000"/>
              </a:spcBef>
              <a:defRPr sz="1200">
                <a:solidFill>
                  <a:schemeClr val="tx1"/>
                </a:solidFill>
                <a:latin typeface="Calibri" pitchFamily="34" charset="0"/>
              </a:defRPr>
            </a:lvl3pPr>
            <a:lvl4pPr marL="1604773" indent="-226987" eaLnBrk="0" hangingPunct="0">
              <a:spcBef>
                <a:spcPct val="30000"/>
              </a:spcBef>
              <a:defRPr sz="1200">
                <a:solidFill>
                  <a:schemeClr val="tx1"/>
                </a:solidFill>
                <a:latin typeface="Calibri" pitchFamily="34" charset="0"/>
              </a:defRPr>
            </a:lvl4pPr>
            <a:lvl5pPr marL="2061919" indent="-226987" eaLnBrk="0" hangingPunct="0">
              <a:spcBef>
                <a:spcPct val="30000"/>
              </a:spcBef>
              <a:defRPr sz="1200">
                <a:solidFill>
                  <a:schemeClr val="tx1"/>
                </a:solidFill>
                <a:latin typeface="Calibri" pitchFamily="34" charset="0"/>
              </a:defRPr>
            </a:lvl5pPr>
            <a:lvl6pPr marL="2519065" indent="-226987" eaLnBrk="0" fontAlgn="base" hangingPunct="0">
              <a:spcBef>
                <a:spcPct val="30000"/>
              </a:spcBef>
              <a:spcAft>
                <a:spcPct val="0"/>
              </a:spcAft>
              <a:defRPr sz="1200">
                <a:solidFill>
                  <a:schemeClr val="tx1"/>
                </a:solidFill>
                <a:latin typeface="Calibri" pitchFamily="34" charset="0"/>
              </a:defRPr>
            </a:lvl6pPr>
            <a:lvl7pPr marL="2976211" indent="-226987" eaLnBrk="0" fontAlgn="base" hangingPunct="0">
              <a:spcBef>
                <a:spcPct val="30000"/>
              </a:spcBef>
              <a:spcAft>
                <a:spcPct val="0"/>
              </a:spcAft>
              <a:defRPr sz="1200">
                <a:solidFill>
                  <a:schemeClr val="tx1"/>
                </a:solidFill>
                <a:latin typeface="Calibri" pitchFamily="34" charset="0"/>
              </a:defRPr>
            </a:lvl7pPr>
            <a:lvl8pPr marL="3433358" indent="-226987" eaLnBrk="0" fontAlgn="base" hangingPunct="0">
              <a:spcBef>
                <a:spcPct val="30000"/>
              </a:spcBef>
              <a:spcAft>
                <a:spcPct val="0"/>
              </a:spcAft>
              <a:defRPr sz="1200">
                <a:solidFill>
                  <a:schemeClr val="tx1"/>
                </a:solidFill>
                <a:latin typeface="Calibri" pitchFamily="34" charset="0"/>
              </a:defRPr>
            </a:lvl8pPr>
            <a:lvl9pPr marL="3890503" indent="-226987"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B0874-1504-4F53-A6BE-0833C24BCB4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8472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42E97-C0FB-42F1-A226-06BFBC099D61}" type="slidenum">
              <a:rPr lang="en-US" smtClean="0"/>
              <a:t>20</a:t>
            </a:fld>
            <a:endParaRPr lang="en-US"/>
          </a:p>
        </p:txBody>
      </p:sp>
    </p:spTree>
    <p:extLst>
      <p:ext uri="{BB962C8B-B14F-4D97-AF65-F5344CB8AC3E}">
        <p14:creationId xmlns:p14="http://schemas.microsoft.com/office/powerpoint/2010/main" val="402420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6B0874-1504-4F53-A6BE-0833C24BCB4E}" type="slidenum">
              <a:rPr lang="en-US" altLang="en-US" smtClean="0">
                <a:latin typeface="Arial" charset="0"/>
              </a:rPr>
              <a:pPr eaLnBrk="1" hangingPunct="1">
                <a:spcBef>
                  <a:spcPct val="0"/>
                </a:spcBef>
              </a:pPr>
              <a:t>2</a:t>
            </a:fld>
            <a:endParaRPr lang="en-US" altLang="en-US" dirty="0">
              <a:latin typeface="Arial" charset="0"/>
            </a:endParaRPr>
          </a:p>
        </p:txBody>
      </p:sp>
    </p:spTree>
    <p:extLst>
      <p:ext uri="{BB962C8B-B14F-4D97-AF65-F5344CB8AC3E}">
        <p14:creationId xmlns:p14="http://schemas.microsoft.com/office/powerpoint/2010/main" val="133725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6B0874-1504-4F53-A6BE-0833C24BCB4E}" type="slidenum">
              <a:rPr lang="en-US" altLang="en-US" smtClean="0">
                <a:latin typeface="Arial" charset="0"/>
              </a:rPr>
              <a:pPr eaLnBrk="1" hangingPunct="1">
                <a:spcBef>
                  <a:spcPct val="0"/>
                </a:spcBef>
              </a:pPr>
              <a:t>3</a:t>
            </a:fld>
            <a:endParaRPr lang="en-US" altLang="en-US" dirty="0">
              <a:latin typeface="Arial" charset="0"/>
            </a:endParaRPr>
          </a:p>
        </p:txBody>
      </p:sp>
    </p:spTree>
    <p:extLst>
      <p:ext uri="{BB962C8B-B14F-4D97-AF65-F5344CB8AC3E}">
        <p14:creationId xmlns:p14="http://schemas.microsoft.com/office/powerpoint/2010/main" val="291931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4</a:t>
            </a:fld>
            <a:endParaRPr lang="en-US" altLang="en-US">
              <a:solidFill>
                <a:srgbClr val="000000"/>
              </a:solidFill>
              <a:latin typeface="Arial" charset="0"/>
            </a:endParaRPr>
          </a:p>
        </p:txBody>
      </p:sp>
    </p:spTree>
    <p:extLst>
      <p:ext uri="{BB962C8B-B14F-4D97-AF65-F5344CB8AC3E}">
        <p14:creationId xmlns:p14="http://schemas.microsoft.com/office/powerpoint/2010/main" val="49075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5</a:t>
            </a:fld>
            <a:endParaRPr lang="en-US" altLang="en-US">
              <a:solidFill>
                <a:srgbClr val="000000"/>
              </a:solidFill>
              <a:latin typeface="Arial" charset="0"/>
            </a:endParaRPr>
          </a:p>
        </p:txBody>
      </p:sp>
    </p:spTree>
    <p:extLst>
      <p:ext uri="{BB962C8B-B14F-4D97-AF65-F5344CB8AC3E}">
        <p14:creationId xmlns:p14="http://schemas.microsoft.com/office/powerpoint/2010/main" val="115526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6</a:t>
            </a:fld>
            <a:endParaRPr lang="en-US" altLang="en-US">
              <a:solidFill>
                <a:srgbClr val="000000"/>
              </a:solidFill>
              <a:latin typeface="Arial" charset="0"/>
            </a:endParaRPr>
          </a:p>
        </p:txBody>
      </p:sp>
    </p:spTree>
    <p:extLst>
      <p:ext uri="{BB962C8B-B14F-4D97-AF65-F5344CB8AC3E}">
        <p14:creationId xmlns:p14="http://schemas.microsoft.com/office/powerpoint/2010/main" val="125289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7</a:t>
            </a:fld>
            <a:endParaRPr lang="en-US" altLang="en-US">
              <a:solidFill>
                <a:srgbClr val="000000"/>
              </a:solidFill>
              <a:latin typeface="Arial" charset="0"/>
            </a:endParaRPr>
          </a:p>
        </p:txBody>
      </p:sp>
    </p:spTree>
    <p:extLst>
      <p:ext uri="{BB962C8B-B14F-4D97-AF65-F5344CB8AC3E}">
        <p14:creationId xmlns:p14="http://schemas.microsoft.com/office/powerpoint/2010/main" val="293473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8</a:t>
            </a:fld>
            <a:endParaRPr lang="en-US" altLang="en-US">
              <a:solidFill>
                <a:srgbClr val="000000"/>
              </a:solidFill>
              <a:latin typeface="Arial" charset="0"/>
            </a:endParaRPr>
          </a:p>
        </p:txBody>
      </p:sp>
    </p:spTree>
    <p:extLst>
      <p:ext uri="{BB962C8B-B14F-4D97-AF65-F5344CB8AC3E}">
        <p14:creationId xmlns:p14="http://schemas.microsoft.com/office/powerpoint/2010/main" val="154567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595" indent="-289527" eaLnBrk="0" hangingPunct="0">
              <a:spcBef>
                <a:spcPct val="30000"/>
              </a:spcBef>
              <a:defRPr sz="1200">
                <a:solidFill>
                  <a:schemeClr val="tx1"/>
                </a:solidFill>
                <a:latin typeface="Calibri" pitchFamily="34" charset="0"/>
              </a:defRPr>
            </a:lvl2pPr>
            <a:lvl3pPr marL="1166198" indent="-231300" eaLnBrk="0" hangingPunct="0">
              <a:spcBef>
                <a:spcPct val="30000"/>
              </a:spcBef>
              <a:defRPr sz="1200">
                <a:solidFill>
                  <a:schemeClr val="tx1"/>
                </a:solidFill>
                <a:latin typeface="Calibri" pitchFamily="34" charset="0"/>
              </a:defRPr>
            </a:lvl3pPr>
            <a:lvl4pPr marL="1635264" indent="-231300" eaLnBrk="0" hangingPunct="0">
              <a:spcBef>
                <a:spcPct val="30000"/>
              </a:spcBef>
              <a:defRPr sz="1200">
                <a:solidFill>
                  <a:schemeClr val="tx1"/>
                </a:solidFill>
                <a:latin typeface="Calibri" pitchFamily="34" charset="0"/>
              </a:defRPr>
            </a:lvl4pPr>
            <a:lvl5pPr marL="2101095" indent="-231300" eaLnBrk="0" hangingPunct="0">
              <a:spcBef>
                <a:spcPct val="30000"/>
              </a:spcBef>
              <a:defRPr sz="1200">
                <a:solidFill>
                  <a:schemeClr val="tx1"/>
                </a:solidFill>
                <a:latin typeface="Calibri" pitchFamily="34" charset="0"/>
              </a:defRPr>
            </a:lvl5pPr>
            <a:lvl6pPr marL="2566927" indent="-231300" eaLnBrk="0" fontAlgn="base" hangingPunct="0">
              <a:spcBef>
                <a:spcPct val="30000"/>
              </a:spcBef>
              <a:spcAft>
                <a:spcPct val="0"/>
              </a:spcAft>
              <a:defRPr sz="1200">
                <a:solidFill>
                  <a:schemeClr val="tx1"/>
                </a:solidFill>
                <a:latin typeface="Calibri" pitchFamily="34" charset="0"/>
              </a:defRPr>
            </a:lvl6pPr>
            <a:lvl7pPr marL="3032759" indent="-231300" eaLnBrk="0" fontAlgn="base" hangingPunct="0">
              <a:spcBef>
                <a:spcPct val="30000"/>
              </a:spcBef>
              <a:spcAft>
                <a:spcPct val="0"/>
              </a:spcAft>
              <a:defRPr sz="1200">
                <a:solidFill>
                  <a:schemeClr val="tx1"/>
                </a:solidFill>
                <a:latin typeface="Calibri" pitchFamily="34" charset="0"/>
              </a:defRPr>
            </a:lvl7pPr>
            <a:lvl8pPr marL="3498592" indent="-231300" eaLnBrk="0" fontAlgn="base" hangingPunct="0">
              <a:spcBef>
                <a:spcPct val="30000"/>
              </a:spcBef>
              <a:spcAft>
                <a:spcPct val="0"/>
              </a:spcAft>
              <a:defRPr sz="1200">
                <a:solidFill>
                  <a:schemeClr val="tx1"/>
                </a:solidFill>
                <a:latin typeface="Calibri" pitchFamily="34" charset="0"/>
              </a:defRPr>
            </a:lvl8pPr>
            <a:lvl9pPr marL="3964423" indent="-23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9212E1-10C2-417C-B38A-E71BFB023D05}" type="slidenum">
              <a:rPr lang="en-US" altLang="en-US" smtClean="0">
                <a:solidFill>
                  <a:srgbClr val="000000"/>
                </a:solidFill>
                <a:latin typeface="Arial" charset="0"/>
              </a:rPr>
              <a:pPr eaLnBrk="1" hangingPunct="1">
                <a:spcBef>
                  <a:spcPct val="0"/>
                </a:spcBef>
              </a:pPr>
              <a:t>9</a:t>
            </a:fld>
            <a:endParaRPr lang="en-US" altLang="en-US">
              <a:solidFill>
                <a:srgbClr val="000000"/>
              </a:solidFill>
              <a:latin typeface="Arial" charset="0"/>
            </a:endParaRPr>
          </a:p>
        </p:txBody>
      </p:sp>
    </p:spTree>
    <p:extLst>
      <p:ext uri="{BB962C8B-B14F-4D97-AF65-F5344CB8AC3E}">
        <p14:creationId xmlns:p14="http://schemas.microsoft.com/office/powerpoint/2010/main" val="903165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52927" y="2467707"/>
            <a:ext cx="5714228" cy="1073962"/>
          </a:xfrm>
        </p:spPr>
        <p:txBody>
          <a:bodyPr anchor="b">
            <a:noAutofit/>
          </a:bodyPr>
          <a:lstStyle>
            <a:lvl1pPr algn="ctr">
              <a:defRPr sz="3600" b="1" cap="none">
                <a:effectLst/>
                <a:latin typeface="Open Sans" charset="0"/>
                <a:ea typeface="Open Sans" charset="0"/>
                <a:cs typeface="Open Sans" charset="0"/>
              </a:defRPr>
            </a:lvl1pPr>
          </a:lstStyle>
          <a:p>
            <a:r>
              <a:rPr lang="en-US" dirty="0"/>
              <a:t>Click to Edit Master Title style</a:t>
            </a:r>
          </a:p>
        </p:txBody>
      </p:sp>
      <p:sp>
        <p:nvSpPr>
          <p:cNvPr id="3" name="Subtitle 2"/>
          <p:cNvSpPr>
            <a:spLocks noGrp="1"/>
          </p:cNvSpPr>
          <p:nvPr>
            <p:ph type="subTitle" idx="1" hasCustomPrompt="1"/>
          </p:nvPr>
        </p:nvSpPr>
        <p:spPr>
          <a:xfrm>
            <a:off x="1852927" y="3635456"/>
            <a:ext cx="5714228" cy="391421"/>
          </a:xfrm>
        </p:spPr>
        <p:txBody>
          <a:bodyPr anchor="t">
            <a:normAutofit/>
          </a:bodyPr>
          <a:lstStyle>
            <a:lvl1pPr marL="0" indent="0" algn="ctr">
              <a:buNone/>
              <a:defRPr sz="1800" cap="none">
                <a:solidFill>
                  <a:schemeClr val="tx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F90ECD27-B388-FA43-9C69-42E332B29156}" type="datetimeFigureOut">
              <a:rPr lang="en-US" smtClean="0"/>
              <a:t>2/12/2024</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17DD336F-4D98-054F-B475-E0C8EAAB90EF}" type="slidenum">
              <a:rPr lang="en-US" smtClean="0"/>
              <a:t>‹#›</a:t>
            </a:fld>
            <a:endParaRPr lang="en-US"/>
          </a:p>
        </p:txBody>
      </p:sp>
      <p:pic>
        <p:nvPicPr>
          <p:cNvPr id="9" name="Picture 8">
            <a:extLst>
              <a:ext uri="{FF2B5EF4-FFF2-40B4-BE49-F238E27FC236}">
                <a16:creationId xmlns:a16="http://schemas.microsoft.com/office/drawing/2014/main" id="{61BA2279-F717-B649-AD60-8484B3B29575}"/>
              </a:ext>
            </a:extLst>
          </p:cNvPr>
          <p:cNvPicPr>
            <a:picLocks noChangeAspect="1"/>
          </p:cNvPicPr>
          <p:nvPr userDrawn="1"/>
        </p:nvPicPr>
        <p:blipFill>
          <a:blip r:embed="rId3"/>
          <a:stretch>
            <a:fillRect/>
          </a:stretch>
        </p:blipFill>
        <p:spPr>
          <a:xfrm>
            <a:off x="566055" y="612034"/>
            <a:ext cx="3065417" cy="6225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405" y="1511110"/>
            <a:ext cx="6236677" cy="771957"/>
          </a:xfrm>
        </p:spPr>
        <p:txBody>
          <a:bodyPr/>
          <a:lstStyle>
            <a:lvl1pPr algn="ctr">
              <a:defRPr>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1711629" y="4719189"/>
            <a:ext cx="5714228" cy="391421"/>
          </a:xfrm>
        </p:spPr>
        <p:txBody>
          <a:bodyPr anchor="t">
            <a:normAutofit/>
          </a:bodyPr>
          <a:lstStyle>
            <a:lvl1pPr marL="0" indent="0" algn="ctr">
              <a:buNone/>
              <a:defRPr sz="1800" cap="none">
                <a:solidFill>
                  <a:schemeClr val="bg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EAB1E72D-5121-8447-88D2-2D1753CB5DF1}"/>
              </a:ext>
            </a:extLst>
          </p:cNvPr>
          <p:cNvPicPr>
            <a:picLocks noChangeAspect="1"/>
          </p:cNvPicPr>
          <p:nvPr userDrawn="1"/>
        </p:nvPicPr>
        <p:blipFill>
          <a:blip r:embed="rId3"/>
          <a:stretch>
            <a:fillRect/>
          </a:stretch>
        </p:blipFill>
        <p:spPr>
          <a:xfrm>
            <a:off x="2507982" y="2978109"/>
            <a:ext cx="4121521" cy="83703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nal 1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ECD27-B388-FA43-9C69-42E332B29156}"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308581"/>
            <a:ext cx="7772400" cy="1468800"/>
          </a:xfrm>
        </p:spPr>
        <p:txBody>
          <a:bodyPr anchor="b">
            <a:normAutofit/>
          </a:bodyPr>
          <a:lstStyle>
            <a:lvl1pPr algn="l">
              <a:defRPr sz="3200" b="1" cap="none"/>
            </a:lvl1pPr>
          </a:lstStyle>
          <a:p>
            <a:r>
              <a:rPr lang="en-US" dirty="0"/>
              <a:t>Click to edit master title style</a:t>
            </a:r>
          </a:p>
        </p:txBody>
      </p:sp>
      <p:sp>
        <p:nvSpPr>
          <p:cNvPr id="3" name="Text Placeholder 2"/>
          <p:cNvSpPr>
            <a:spLocks noGrp="1"/>
          </p:cNvSpPr>
          <p:nvPr>
            <p:ph type="body" idx="1" hasCustomPrompt="1"/>
          </p:nvPr>
        </p:nvSpPr>
        <p:spPr>
          <a:xfrm>
            <a:off x="457201" y="4777381"/>
            <a:ext cx="7772400" cy="860400"/>
          </a:xfrm>
        </p:spPr>
        <p:txBody>
          <a:bodyPr anchor="t">
            <a:normAutofit/>
          </a:bodyPr>
          <a:lstStyle>
            <a:lvl1pPr marL="0" indent="0" algn="l">
              <a:buNone/>
              <a:defRPr sz="18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90ECD27-B388-FA43-9C69-42E332B29156}"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2">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2/12/2024</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7" name="Rectangle 6"/>
          <p:cNvSpPr/>
          <p:nvPr userDrawn="1"/>
        </p:nvSpPr>
        <p:spPr>
          <a:xfrm>
            <a:off x="0" y="0"/>
            <a:ext cx="406790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2" name="Title 1"/>
          <p:cNvSpPr>
            <a:spLocks noGrp="1"/>
          </p:cNvSpPr>
          <p:nvPr>
            <p:ph type="title"/>
          </p:nvPr>
        </p:nvSpPr>
        <p:spPr>
          <a:xfrm>
            <a:off x="275493" y="375749"/>
            <a:ext cx="3516922" cy="1456267"/>
          </a:xfrm>
        </p:spPr>
        <p:txBody>
          <a:bodyPr/>
          <a:lstStyle>
            <a:lvl1pPr>
              <a:defRPr>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9BBF336F-7BB0-C74B-984A-716525C2B236}"/>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9711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3">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AFD4D9-5603-D74D-BDB0-F3A36E09D506}"/>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2/12/2024</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86050"/>
            <a:ext cx="8212016" cy="771957"/>
          </a:xfrm>
        </p:spPr>
        <p:txBody>
          <a:bodyPr/>
          <a:lstStyle>
            <a:lvl1pPr>
              <a:defRPr>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9FB5A108-528E-A849-B31D-D3D3E787F954}"/>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83B6C0C-3BD1-1644-9205-6DC02FC6BC2B}"/>
              </a:ext>
            </a:extLst>
          </p:cNvPr>
          <p:cNvPicPr>
            <a:picLocks noChangeAspect="1"/>
          </p:cNvPicPr>
          <p:nvPr userDrawn="1"/>
        </p:nvPicPr>
        <p:blipFill>
          <a:blip r:embed="rId2"/>
          <a:stretch>
            <a:fillRect/>
          </a:stretch>
        </p:blipFill>
        <p:spPr>
          <a:xfrm>
            <a:off x="7077779" y="438414"/>
            <a:ext cx="1685221" cy="3422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a:t>Click to edit Master title style</a:t>
            </a:r>
          </a:p>
        </p:txBody>
      </p:sp>
      <p:sp>
        <p:nvSpPr>
          <p:cNvPr id="10" name="Date Placeholder 2"/>
          <p:cNvSpPr>
            <a:spLocks noGrp="1"/>
          </p:cNvSpPr>
          <p:nvPr>
            <p:ph type="dt" sz="half" idx="10"/>
          </p:nvPr>
        </p:nvSpPr>
        <p:spPr>
          <a:xfrm>
            <a:off x="6523712" y="5870576"/>
            <a:ext cx="1212173" cy="377825"/>
          </a:xfrm>
        </p:spPr>
        <p:txBody>
          <a:bodyPr/>
          <a:lstStyle>
            <a:lvl1pPr>
              <a:defRPr>
                <a:solidFill>
                  <a:srgbClr val="005EB8"/>
                </a:solidFill>
              </a:defRPr>
            </a:lvl1pPr>
          </a:lstStyle>
          <a:p>
            <a:fld id="{F90ECD27-B388-FA43-9C69-42E332B29156}" type="datetimeFigureOut">
              <a:rPr lang="en-US" smtClean="0"/>
              <a:pPr/>
              <a:t>2/12/2024</a:t>
            </a:fld>
            <a:endParaRPr lang="en-US" dirty="0"/>
          </a:p>
        </p:txBody>
      </p:sp>
      <p:sp>
        <p:nvSpPr>
          <p:cNvPr id="11" name="Slide Number Placeholder 4"/>
          <p:cNvSpPr>
            <a:spLocks noGrp="1"/>
          </p:cNvSpPr>
          <p:nvPr>
            <p:ph type="sldNum" sz="quarter" idx="12"/>
          </p:nvPr>
        </p:nvSpPr>
        <p:spPr>
          <a:xfrm>
            <a:off x="7812085" y="5870576"/>
            <a:ext cx="417516" cy="377825"/>
          </a:xfrm>
        </p:spPr>
        <p:txBody>
          <a:bodyPr/>
          <a:lstStyle>
            <a:lvl1pPr>
              <a:defRPr>
                <a:solidFill>
                  <a:srgbClr val="005EB8"/>
                </a:solidFill>
              </a:defRPr>
            </a:lvl1pPr>
          </a:lstStyle>
          <a:p>
            <a:fld id="{17DD336F-4D98-054F-B475-E0C8EAAB90EF}" type="slidenum">
              <a:rPr lang="en-US" smtClean="0"/>
              <a:pPr/>
              <a:t>‹#›</a:t>
            </a:fld>
            <a:endParaRPr lang="en-US" dirty="0"/>
          </a:p>
        </p:txBody>
      </p:sp>
      <p:sp>
        <p:nvSpPr>
          <p:cNvPr id="12" name="Footer Placeholder 3"/>
          <p:cNvSpPr>
            <a:spLocks noGrp="1"/>
          </p:cNvSpPr>
          <p:nvPr>
            <p:ph type="ftr" sz="quarter" idx="11"/>
          </p:nvPr>
        </p:nvSpPr>
        <p:spPr>
          <a:xfrm>
            <a:off x="457200" y="5870576"/>
            <a:ext cx="5990311" cy="377825"/>
          </a:xfrm>
        </p:spPr>
        <p:txBody>
          <a:bodyPr/>
          <a:lstStyle>
            <a:lvl1pPr>
              <a:defRPr>
                <a:solidFill>
                  <a:srgbClr val="005EB8"/>
                </a:solidFill>
              </a:defRPr>
            </a:lvl1pPr>
          </a:lstStyle>
          <a:p>
            <a:endParaRPr lang="en-US" dirty="0"/>
          </a:p>
        </p:txBody>
      </p:sp>
      <p:sp>
        <p:nvSpPr>
          <p:cNvPr id="7" name="Text Placeholder 2">
            <a:extLst>
              <a:ext uri="{FF2B5EF4-FFF2-40B4-BE49-F238E27FC236}">
                <a16:creationId xmlns:a16="http://schemas.microsoft.com/office/drawing/2014/main" id="{2ABEC199-CA10-7349-BBBD-D0DB07A338AD}"/>
              </a:ext>
            </a:extLst>
          </p:cNvPr>
          <p:cNvSpPr>
            <a:spLocks noGrp="1"/>
          </p:cNvSpPr>
          <p:nvPr>
            <p:ph idx="1"/>
          </p:nvPr>
        </p:nvSpPr>
        <p:spPr>
          <a:xfrm>
            <a:off x="457200" y="2143655"/>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93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5">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602C66-5B12-1248-BAB8-CD44103D240E}"/>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058ADB9-ECD6-F943-B8FD-F9271FA9543E}"/>
              </a:ext>
            </a:extLst>
          </p:cNvPr>
          <p:cNvPicPr>
            <a:picLocks noChangeAspect="1"/>
          </p:cNvPicPr>
          <p:nvPr userDrawn="1"/>
        </p:nvPicPr>
        <p:blipFill>
          <a:blip r:embed="rId2"/>
          <a:stretch>
            <a:fillRect/>
          </a:stretch>
        </p:blipFill>
        <p:spPr>
          <a:xfrm>
            <a:off x="7077779" y="438414"/>
            <a:ext cx="1685221" cy="342248"/>
          </a:xfrm>
          <a:prstGeom prst="rect">
            <a:avLst/>
          </a:prstGeom>
        </p:spPr>
      </p:pic>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2/12/2024</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31814"/>
            <a:ext cx="8212016" cy="771957"/>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idx="1"/>
          </p:nvPr>
        </p:nvSpPr>
        <p:spPr>
          <a:xfrm>
            <a:off x="869918" y="2489200"/>
            <a:ext cx="3633502" cy="759290"/>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2"/>
          </p:nvPr>
        </p:nvSpPr>
        <p:spPr>
          <a:xfrm>
            <a:off x="866440" y="3248490"/>
            <a:ext cx="3636980" cy="2771311"/>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640581" y="2489200"/>
            <a:ext cx="3636979" cy="756635"/>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5"/>
          <p:cNvSpPr>
            <a:spLocks noGrp="1"/>
          </p:cNvSpPr>
          <p:nvPr>
            <p:ph sz="quarter" idx="4"/>
          </p:nvPr>
        </p:nvSpPr>
        <p:spPr>
          <a:xfrm>
            <a:off x="4640581" y="3245835"/>
            <a:ext cx="3636980" cy="2773967"/>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F90ECD27-B388-FA43-9C69-42E332B29156}" type="datetimeFigureOut">
              <a:rPr lang="en-US" smtClean="0"/>
              <a:pPr/>
              <a:t>2/12/2024</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17DD336F-4D98-054F-B475-E0C8EAAB90EF}" type="slidenum">
              <a:rPr lang="en-US" smtClean="0"/>
              <a:pPr/>
              <a:t>‹#›</a:t>
            </a:fld>
            <a:endParaRPr lang="en-US" dirty="0"/>
          </a:p>
        </p:txBody>
      </p:sp>
    </p:spTree>
    <p:extLst>
      <p:ext uri="{BB962C8B-B14F-4D97-AF65-F5344CB8AC3E}">
        <p14:creationId xmlns:p14="http://schemas.microsoft.com/office/powerpoint/2010/main" val="767801052"/>
      </p:ext>
    </p:extLst>
  </p:cSld>
  <p:clrMap bg1="dk1" tx1="lt1" bg2="dk2" tx2="lt2" accent1="accent1" accent2="accent2" accent3="accent3" accent4="accent4" accent5="accent5" accent6="accent6" hlink="hlink" folHlink="folHlink"/>
  <p:sldLayoutIdLst>
    <p:sldLayoutId id="2147483673" r:id="rId1"/>
    <p:sldLayoutId id="2147483678" r:id="rId2"/>
    <p:sldLayoutId id="2147483674" r:id="rId3"/>
    <p:sldLayoutId id="2147483675" r:id="rId4"/>
    <p:sldLayoutId id="2147483676" r:id="rId5"/>
    <p:sldLayoutId id="2147483677" r:id="rId6"/>
    <p:sldLayoutId id="2147483680" r:id="rId7"/>
    <p:sldLayoutId id="2147483679" r:id="rId8"/>
  </p:sldLayoutIdLst>
  <p:txStyles>
    <p:title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Open Sans" charset="0"/>
          <a:ea typeface="Open Sans" charset="0"/>
          <a:cs typeface="Open Sans"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Open Sans" charset="0"/>
          <a:ea typeface="Open Sans" charset="0"/>
          <a:cs typeface="Open Sans"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Open Sans" charset="0"/>
          <a:ea typeface="Open Sans" charset="0"/>
          <a:cs typeface="Open Sans"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neighborlysoftware.com/PRINCEWILLIAMCOUNTY/participant"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survey.alchemer.com/s3/7703562/Virginia-Homeless-Solutions-Program-VHSP"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83" y="2723262"/>
            <a:ext cx="7424257" cy="2332808"/>
          </a:xfrm>
        </p:spPr>
        <p:txBody>
          <a:bodyPr/>
          <a:lstStyle/>
          <a:p>
            <a:r>
              <a:rPr lang="en-US" altLang="en-US" dirty="0"/>
              <a:t>Prince William Area CoC</a:t>
            </a:r>
            <a:br>
              <a:rPr lang="en-US" altLang="en-US" dirty="0"/>
            </a:br>
            <a:r>
              <a:rPr lang="en-US" altLang="en-US" dirty="0"/>
              <a:t>How To Apply</a:t>
            </a:r>
            <a:br>
              <a:rPr lang="en-US" altLang="en-US" dirty="0"/>
            </a:br>
            <a:r>
              <a:rPr lang="en-US" altLang="en-US" dirty="0"/>
              <a:t>Homeless &amp; Special Needs Housing Grant Application Programs Application</a:t>
            </a:r>
            <a:br>
              <a:rPr lang="en-US" altLang="en-US" dirty="0"/>
            </a:br>
            <a:r>
              <a:rPr lang="en-US" altLang="en-US" dirty="0"/>
              <a:t>2024 to 2026</a:t>
            </a:r>
            <a:endParaRPr lang="en-US" dirty="0"/>
          </a:p>
        </p:txBody>
      </p:sp>
      <p:sp>
        <p:nvSpPr>
          <p:cNvPr id="5" name="Rectangle 4"/>
          <p:cNvSpPr/>
          <p:nvPr/>
        </p:nvSpPr>
        <p:spPr>
          <a:xfrm>
            <a:off x="3410302" y="5546079"/>
            <a:ext cx="1888017" cy="369332"/>
          </a:xfrm>
          <a:prstGeom prst="rect">
            <a:avLst/>
          </a:prstGeom>
        </p:spPr>
        <p:txBody>
          <a:bodyPr wrap="none">
            <a:spAutoFit/>
          </a:bodyPr>
          <a:lstStyle/>
          <a:p>
            <a:r>
              <a:rPr lang="en-US" altLang="en-US" dirty="0"/>
              <a:t>February 15, 2024</a:t>
            </a:r>
          </a:p>
        </p:txBody>
      </p:sp>
    </p:spTree>
    <p:extLst>
      <p:ext uri="{BB962C8B-B14F-4D97-AF65-F5344CB8AC3E}">
        <p14:creationId xmlns:p14="http://schemas.microsoft.com/office/powerpoint/2010/main" val="114496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Program-cont.</a:t>
            </a:r>
          </a:p>
        </p:txBody>
      </p:sp>
      <p:sp>
        <p:nvSpPr>
          <p:cNvPr id="3" name="Content Placeholder 2"/>
          <p:cNvSpPr>
            <a:spLocks noGrp="1"/>
          </p:cNvSpPr>
          <p:nvPr>
            <p:ph idx="1"/>
          </p:nvPr>
        </p:nvSpPr>
        <p:spPr>
          <a:xfrm>
            <a:off x="275492" y="1702965"/>
            <a:ext cx="8212015" cy="4479721"/>
          </a:xfrm>
        </p:spPr>
        <p:txBody>
          <a:bodyPr>
            <a:normAutofit/>
          </a:bodyPr>
          <a:lstStyle/>
          <a:p>
            <a:pPr marL="0" indent="0">
              <a:spcAft>
                <a:spcPts val="0"/>
              </a:spcAft>
              <a:buNone/>
              <a:defRPr/>
            </a:pPr>
            <a:r>
              <a:rPr lang="en-US" sz="2800" b="1" dirty="0"/>
              <a:t>VHSP Grants – Eligible Activity Categories</a:t>
            </a:r>
          </a:p>
          <a:p>
            <a:pPr>
              <a:spcAft>
                <a:spcPts val="0"/>
              </a:spcAft>
              <a:defRPr/>
            </a:pPr>
            <a:r>
              <a:rPr lang="en-US" sz="2800" b="1" dirty="0"/>
              <a:t>Rapid Re-Housing</a:t>
            </a:r>
            <a:r>
              <a:rPr lang="en-US" sz="2800" dirty="0"/>
              <a:t>;</a:t>
            </a:r>
          </a:p>
          <a:p>
            <a:pPr>
              <a:spcAft>
                <a:spcPts val="0"/>
              </a:spcAft>
              <a:defRPr/>
            </a:pPr>
            <a:endParaRPr lang="en-US" sz="2800" b="1" dirty="0"/>
          </a:p>
        </p:txBody>
      </p:sp>
    </p:spTree>
    <p:extLst>
      <p:ext uri="{BB962C8B-B14F-4D97-AF65-F5344CB8AC3E}">
        <p14:creationId xmlns:p14="http://schemas.microsoft.com/office/powerpoint/2010/main" val="174085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Program-cont.</a:t>
            </a:r>
          </a:p>
        </p:txBody>
      </p:sp>
      <p:sp>
        <p:nvSpPr>
          <p:cNvPr id="3" name="Content Placeholder 2"/>
          <p:cNvSpPr>
            <a:spLocks noGrp="1"/>
          </p:cNvSpPr>
          <p:nvPr>
            <p:ph idx="1"/>
          </p:nvPr>
        </p:nvSpPr>
        <p:spPr>
          <a:xfrm>
            <a:off x="275492" y="1306287"/>
            <a:ext cx="8212015" cy="4876400"/>
          </a:xfrm>
        </p:spPr>
        <p:txBody>
          <a:bodyPr>
            <a:normAutofit fontScale="92500" lnSpcReduction="10000"/>
          </a:bodyPr>
          <a:lstStyle/>
          <a:p>
            <a:pPr marL="0" indent="0">
              <a:spcAft>
                <a:spcPts val="0"/>
              </a:spcAft>
              <a:buNone/>
              <a:defRPr/>
            </a:pPr>
            <a:r>
              <a:rPr lang="en-US" sz="2800" b="1" dirty="0"/>
              <a:t>PWA Community Application Process</a:t>
            </a:r>
          </a:p>
          <a:p>
            <a:pPr marL="0" indent="0">
              <a:spcAft>
                <a:spcPts val="0"/>
              </a:spcAft>
              <a:buNone/>
              <a:defRPr/>
            </a:pPr>
            <a:endParaRPr lang="en-US" sz="2800" b="1" dirty="0"/>
          </a:p>
          <a:p>
            <a:pPr>
              <a:spcAft>
                <a:spcPts val="0"/>
              </a:spcAft>
              <a:defRPr/>
            </a:pPr>
            <a:r>
              <a:rPr lang="en-US" sz="2600" dirty="0"/>
              <a:t>PAR is accepting applications </a:t>
            </a:r>
            <a:r>
              <a:rPr lang="en-US" sz="2600" b="1" u="sng" dirty="0"/>
              <a:t>ONLY</a:t>
            </a:r>
            <a:r>
              <a:rPr lang="en-US" sz="2600" dirty="0"/>
              <a:t> for a new Rapid Re-Housing Project</a:t>
            </a:r>
          </a:p>
          <a:p>
            <a:pPr marL="0" indent="0">
              <a:spcAft>
                <a:spcPts val="0"/>
              </a:spcAft>
              <a:buNone/>
              <a:defRPr/>
            </a:pPr>
            <a:endParaRPr lang="en-US" sz="2600" dirty="0"/>
          </a:p>
          <a:p>
            <a:pPr>
              <a:spcAft>
                <a:spcPts val="0"/>
              </a:spcAft>
              <a:defRPr/>
            </a:pPr>
            <a:r>
              <a:rPr lang="en-US" sz="2600" dirty="0"/>
              <a:t>Available Funding:</a:t>
            </a:r>
            <a:r>
              <a:rPr lang="en-US" sz="2600" dirty="0">
                <a:solidFill>
                  <a:srgbClr val="FF0000"/>
                </a:solidFill>
              </a:rPr>
              <a:t> $248,150 </a:t>
            </a:r>
            <a:r>
              <a:rPr lang="en-US" sz="2600" dirty="0"/>
              <a:t>approximately;</a:t>
            </a:r>
          </a:p>
          <a:p>
            <a:pPr marL="0" indent="0">
              <a:spcAft>
                <a:spcPts val="0"/>
              </a:spcAft>
              <a:buNone/>
              <a:defRPr/>
            </a:pPr>
            <a:endParaRPr lang="en-US" sz="2600" dirty="0"/>
          </a:p>
          <a:p>
            <a:pPr>
              <a:spcAft>
                <a:spcPts val="0"/>
              </a:spcAft>
              <a:defRPr/>
            </a:pPr>
            <a:r>
              <a:rPr lang="en-US" sz="2600" dirty="0"/>
              <a:t>A new project application </a:t>
            </a:r>
            <a:r>
              <a:rPr lang="en-US" sz="2600" b="1" u="sng" dirty="0"/>
              <a:t>MUST</a:t>
            </a:r>
            <a:r>
              <a:rPr lang="en-US" sz="2600" dirty="0"/>
              <a:t> be submitted by an organization to be considered for the PWA Application; and  </a:t>
            </a:r>
          </a:p>
          <a:p>
            <a:pPr marL="0" indent="0">
              <a:spcAft>
                <a:spcPts val="0"/>
              </a:spcAft>
              <a:buNone/>
              <a:defRPr/>
            </a:pPr>
            <a:endParaRPr lang="en-US" sz="2600" dirty="0"/>
          </a:p>
          <a:p>
            <a:pPr>
              <a:spcAft>
                <a:spcPts val="0"/>
              </a:spcAft>
              <a:defRPr/>
            </a:pPr>
            <a:r>
              <a:rPr lang="en-US" sz="2600" dirty="0"/>
              <a:t>Regardless of the number of applications, only one (1) grantee will be selected by the PAR Committee.</a:t>
            </a:r>
          </a:p>
          <a:p>
            <a:pPr marL="0" indent="0">
              <a:spcAft>
                <a:spcPts val="0"/>
              </a:spcAft>
              <a:buNone/>
              <a:defRPr/>
            </a:pPr>
            <a:endParaRPr lang="en-US" sz="2600" dirty="0"/>
          </a:p>
        </p:txBody>
      </p:sp>
    </p:spTree>
    <p:extLst>
      <p:ext uri="{BB962C8B-B14F-4D97-AF65-F5344CB8AC3E}">
        <p14:creationId xmlns:p14="http://schemas.microsoft.com/office/powerpoint/2010/main" val="200520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B008-BB8D-3D15-3145-D59D2D1A2F28}"/>
              </a:ext>
            </a:extLst>
          </p:cNvPr>
          <p:cNvSpPr>
            <a:spLocks noGrp="1"/>
          </p:cNvSpPr>
          <p:nvPr>
            <p:ph type="title"/>
          </p:nvPr>
        </p:nvSpPr>
        <p:spPr/>
        <p:txBody>
          <a:bodyPr>
            <a:normAutofit/>
          </a:bodyPr>
          <a:lstStyle/>
          <a:p>
            <a:r>
              <a:rPr lang="en-US" altLang="en-US" sz="3200" dirty="0"/>
              <a:t> </a:t>
            </a:r>
            <a:r>
              <a:rPr lang="en-US" altLang="en-US" sz="2400" dirty="0"/>
              <a:t>Virginia Homeless Solutions Program-cont.</a:t>
            </a:r>
            <a:endParaRPr lang="en-US" dirty="0"/>
          </a:p>
        </p:txBody>
      </p:sp>
      <p:pic>
        <p:nvPicPr>
          <p:cNvPr id="5" name="Content Placeholder 4" descr="A screenshot of a login page&#10;&#10;Description automatically generated">
            <a:extLst>
              <a:ext uri="{FF2B5EF4-FFF2-40B4-BE49-F238E27FC236}">
                <a16:creationId xmlns:a16="http://schemas.microsoft.com/office/drawing/2014/main" id="{42F0A6B2-11E9-7D57-E48A-CB13943174C6}"/>
              </a:ext>
            </a:extLst>
          </p:cNvPr>
          <p:cNvPicPr>
            <a:picLocks noGrp="1" noChangeAspect="1"/>
          </p:cNvPicPr>
          <p:nvPr>
            <p:ph idx="1"/>
          </p:nvPr>
        </p:nvPicPr>
        <p:blipFill>
          <a:blip r:embed="rId2"/>
          <a:stretch>
            <a:fillRect/>
          </a:stretch>
        </p:blipFill>
        <p:spPr>
          <a:xfrm>
            <a:off x="746600" y="2562427"/>
            <a:ext cx="7215258" cy="4065520"/>
          </a:xfrm>
        </p:spPr>
      </p:pic>
      <p:sp>
        <p:nvSpPr>
          <p:cNvPr id="6" name="TextBox 5">
            <a:extLst>
              <a:ext uri="{FF2B5EF4-FFF2-40B4-BE49-F238E27FC236}">
                <a16:creationId xmlns:a16="http://schemas.microsoft.com/office/drawing/2014/main" id="{3E9B5947-17E5-3370-2746-31FCFF22D408}"/>
              </a:ext>
            </a:extLst>
          </p:cNvPr>
          <p:cNvSpPr txBox="1"/>
          <p:nvPr/>
        </p:nvSpPr>
        <p:spPr>
          <a:xfrm>
            <a:off x="535936" y="1485209"/>
            <a:ext cx="7861464" cy="1077218"/>
          </a:xfrm>
          <a:prstGeom prst="rect">
            <a:avLst/>
          </a:prstGeom>
          <a:noFill/>
        </p:spPr>
        <p:txBody>
          <a:bodyPr wrap="square" rtlCol="0">
            <a:spAutoFit/>
          </a:bodyPr>
          <a:lstStyle/>
          <a:p>
            <a:r>
              <a:rPr lang="en-US" sz="2800" dirty="0"/>
              <a:t>Applications can be accessed at the following link: </a:t>
            </a:r>
            <a:r>
              <a:rPr lang="en-US" sz="1800" b="1" dirty="0">
                <a:solidFill>
                  <a:srgbClr val="FF0000"/>
                </a:solidFill>
                <a:hlinkClick r:id="rId3">
                  <a:extLst>
                    <a:ext uri="{A12FA001-AC4F-418D-AE19-62706E023703}">
                      <ahyp:hlinkClr xmlns:ahyp="http://schemas.microsoft.com/office/drawing/2018/hyperlinkcolor" val="tx"/>
                    </a:ext>
                  </a:extLst>
                </a:hlinkClick>
              </a:rPr>
              <a:t>https://portal.neighborlysoftware.com/PRINCEWILLIAMCOUNTY/participant</a:t>
            </a:r>
            <a:r>
              <a:rPr lang="en-US" sz="1800" b="1" dirty="0">
                <a:solidFill>
                  <a:srgbClr val="FF0000"/>
                </a:solidFill>
              </a:rPr>
              <a:t>  </a:t>
            </a:r>
            <a:endParaRPr lang="en-US" sz="3200" b="1" dirty="0">
              <a:solidFill>
                <a:srgbClr val="FF0000"/>
              </a:solidFill>
            </a:endParaRPr>
          </a:p>
          <a:p>
            <a:endParaRPr lang="en-US" dirty="0"/>
          </a:p>
        </p:txBody>
      </p:sp>
    </p:spTree>
    <p:extLst>
      <p:ext uri="{BB962C8B-B14F-4D97-AF65-F5344CB8AC3E}">
        <p14:creationId xmlns:p14="http://schemas.microsoft.com/office/powerpoint/2010/main" val="397763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Program-cont.</a:t>
            </a:r>
          </a:p>
        </p:txBody>
      </p:sp>
      <p:sp>
        <p:nvSpPr>
          <p:cNvPr id="3" name="Content Placeholder 2"/>
          <p:cNvSpPr>
            <a:spLocks noGrp="1"/>
          </p:cNvSpPr>
          <p:nvPr>
            <p:ph idx="1"/>
          </p:nvPr>
        </p:nvSpPr>
        <p:spPr>
          <a:xfrm>
            <a:off x="275492" y="1702965"/>
            <a:ext cx="8212015" cy="4479721"/>
          </a:xfrm>
        </p:spPr>
        <p:txBody>
          <a:bodyPr>
            <a:normAutofit/>
          </a:bodyPr>
          <a:lstStyle/>
          <a:p>
            <a:pPr marL="0" indent="0">
              <a:spcAft>
                <a:spcPts val="0"/>
              </a:spcAft>
              <a:buNone/>
              <a:defRPr/>
            </a:pPr>
            <a:r>
              <a:rPr lang="en-US" sz="2800" b="1" dirty="0"/>
              <a:t>PWA Community Application –Existing Projects</a:t>
            </a:r>
          </a:p>
          <a:p>
            <a:pPr marL="0" indent="0">
              <a:spcAft>
                <a:spcPts val="0"/>
              </a:spcAft>
              <a:buNone/>
              <a:defRPr/>
            </a:pPr>
            <a:endParaRPr lang="en-US" sz="2800" b="1" dirty="0"/>
          </a:p>
          <a:p>
            <a:pPr>
              <a:spcAft>
                <a:spcPts val="0"/>
              </a:spcAft>
              <a:defRPr/>
            </a:pPr>
            <a:r>
              <a:rPr lang="en-US" sz="2400" dirty="0"/>
              <a:t>Existing VHSP projects for Prevention, Emergency Shelter, Rapid Re-Housing, or HMIS are considered renewal Projects.</a:t>
            </a:r>
          </a:p>
          <a:p>
            <a:pPr marL="0" indent="0">
              <a:spcAft>
                <a:spcPts val="0"/>
              </a:spcAft>
              <a:buNone/>
              <a:defRPr/>
            </a:pPr>
            <a:endParaRPr lang="en-US" sz="2400" dirty="0"/>
          </a:p>
          <a:p>
            <a:pPr>
              <a:spcAft>
                <a:spcPts val="0"/>
              </a:spcAft>
              <a:defRPr/>
            </a:pPr>
            <a:r>
              <a:rPr lang="en-US" sz="2400" dirty="0"/>
              <a:t>Renewal Projects will automatically be accepted as part of the PWA CoC application as long as the renewal application is submitted. </a:t>
            </a:r>
          </a:p>
        </p:txBody>
      </p:sp>
    </p:spTree>
    <p:extLst>
      <p:ext uri="{BB962C8B-B14F-4D97-AF65-F5344CB8AC3E}">
        <p14:creationId xmlns:p14="http://schemas.microsoft.com/office/powerpoint/2010/main" val="151078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Program-cont.</a:t>
            </a:r>
          </a:p>
        </p:txBody>
      </p:sp>
      <p:sp>
        <p:nvSpPr>
          <p:cNvPr id="3" name="Content Placeholder 2"/>
          <p:cNvSpPr>
            <a:spLocks noGrp="1"/>
          </p:cNvSpPr>
          <p:nvPr>
            <p:ph idx="1"/>
          </p:nvPr>
        </p:nvSpPr>
        <p:spPr>
          <a:xfrm>
            <a:off x="275492" y="1702965"/>
            <a:ext cx="8212015" cy="4479721"/>
          </a:xfrm>
        </p:spPr>
        <p:txBody>
          <a:bodyPr>
            <a:normAutofit lnSpcReduction="10000"/>
          </a:bodyPr>
          <a:lstStyle/>
          <a:p>
            <a:pPr marL="0" indent="0">
              <a:spcAft>
                <a:spcPts val="0"/>
              </a:spcAft>
              <a:buNone/>
              <a:defRPr/>
            </a:pPr>
            <a:r>
              <a:rPr lang="en-US" sz="2800" b="1" dirty="0"/>
              <a:t>PWA Community Application –Existing Projects</a:t>
            </a:r>
          </a:p>
          <a:p>
            <a:pPr marL="0" indent="0">
              <a:spcAft>
                <a:spcPts val="0"/>
              </a:spcAft>
              <a:buNone/>
              <a:defRPr/>
            </a:pPr>
            <a:endParaRPr lang="en-US" sz="2800" dirty="0"/>
          </a:p>
          <a:p>
            <a:pPr marL="0" indent="0">
              <a:spcAft>
                <a:spcPts val="0"/>
              </a:spcAft>
              <a:buNone/>
              <a:defRPr/>
            </a:pPr>
            <a:r>
              <a:rPr lang="en-US" sz="2400" dirty="0"/>
              <a:t>Projects must complete/submit the following: </a:t>
            </a:r>
          </a:p>
          <a:p>
            <a:pPr marL="0" indent="0">
              <a:spcAft>
                <a:spcPts val="0"/>
              </a:spcAft>
              <a:buNone/>
              <a:defRPr/>
            </a:pPr>
            <a:endParaRPr lang="en-US" sz="2400" dirty="0"/>
          </a:p>
          <a:p>
            <a:pPr>
              <a:spcAft>
                <a:spcPts val="0"/>
              </a:spcAft>
              <a:defRPr/>
            </a:pPr>
            <a:r>
              <a:rPr lang="en-US" sz="2400" dirty="0"/>
              <a:t>Renewal Project Application Form</a:t>
            </a:r>
          </a:p>
          <a:p>
            <a:pPr marL="0" indent="0">
              <a:spcAft>
                <a:spcPts val="0"/>
              </a:spcAft>
              <a:buNone/>
              <a:defRPr/>
            </a:pPr>
            <a:endParaRPr lang="en-US" sz="2400" dirty="0"/>
          </a:p>
          <a:p>
            <a:pPr>
              <a:spcAft>
                <a:spcPts val="0"/>
              </a:spcAft>
              <a:defRPr/>
            </a:pPr>
            <a:r>
              <a:rPr lang="en-US" sz="2400" dirty="0"/>
              <a:t>Renewal Project Attachments </a:t>
            </a:r>
          </a:p>
          <a:p>
            <a:pPr marL="0" indent="0">
              <a:spcAft>
                <a:spcPts val="0"/>
              </a:spcAft>
              <a:buNone/>
              <a:defRPr/>
            </a:pPr>
            <a:endParaRPr lang="en-US" sz="2400" dirty="0"/>
          </a:p>
          <a:p>
            <a:pPr>
              <a:spcAft>
                <a:spcPts val="0"/>
              </a:spcAft>
              <a:defRPr/>
            </a:pPr>
            <a:r>
              <a:rPr lang="en-US" sz="2400" dirty="0"/>
              <a:t>Submit at the following link: </a:t>
            </a:r>
            <a:r>
              <a:rPr lang="en-US" sz="24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3"/>
              </a:rPr>
              <a:t>https://survey.alchemer.com/s3/7703562/Virginia-Homeless-Solutions-Program-VHSP</a:t>
            </a:r>
            <a:endParaRPr lang="en-US" sz="24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spcAft>
                <a:spcPts val="0"/>
              </a:spcAft>
              <a:defRPr/>
            </a:pPr>
            <a:endParaRPr lang="en-US" sz="4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657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normAutofit/>
          </a:bodyPr>
          <a:lstStyle/>
          <a:p>
            <a:r>
              <a:rPr lang="en-US" altLang="en-US" dirty="0"/>
              <a:t>Required Attachments</a:t>
            </a:r>
          </a:p>
        </p:txBody>
      </p:sp>
      <p:sp>
        <p:nvSpPr>
          <p:cNvPr id="5" name="Rectangle 1">
            <a:extLst>
              <a:ext uri="{FF2B5EF4-FFF2-40B4-BE49-F238E27FC236}">
                <a16:creationId xmlns:a16="http://schemas.microsoft.com/office/drawing/2014/main" id="{5A4A73D8-AB2C-49EB-8D6D-F7E187C9F4D8}"/>
              </a:ext>
            </a:extLst>
          </p:cNvPr>
          <p:cNvSpPr>
            <a:spLocks noGrp="1" noChangeArrowheads="1"/>
          </p:cNvSpPr>
          <p:nvPr>
            <p:ph idx="1"/>
          </p:nvPr>
        </p:nvSpPr>
        <p:spPr bwMode="auto">
          <a:xfrm>
            <a:off x="379619" y="1230644"/>
            <a:ext cx="790299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Required Attachments</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501(c)3 Verification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Admission Policy</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Board Acknowledgement of Permission to Apply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Certification and Assurance</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Client Rights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Discharge Policy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Grievance Policy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Job Descriptions (identify direct service staff)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HMIS Policies and Procedures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List of Board Members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Last VHSP Audit if applicable</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Most Recent Financial Audit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Non-Discrimination Policy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Project Budget</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Spending Plan for VHSP Funding </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VHSP Proposed Match Form FY24-25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Additional Attachments (Optional)</a:t>
            </a:r>
          </a:p>
          <a:p>
            <a:pPr defTabSz="914400" eaLnBrk="0" fontAlgn="base" hangingPunct="0">
              <a:spcBef>
                <a:spcPct val="0"/>
              </a:spcBef>
              <a:spcAft>
                <a:spcPct val="0"/>
              </a:spcAft>
              <a:buClrTx/>
              <a:buSzTx/>
            </a:pPr>
            <a:r>
              <a:rPr kumimoji="0" lang="en-US" altLang="en-US"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Annual Performance Report- from HMIS or similar database report</a:t>
            </a:r>
          </a:p>
        </p:txBody>
      </p:sp>
    </p:spTree>
    <p:extLst>
      <p:ext uri="{BB962C8B-B14F-4D97-AF65-F5344CB8AC3E}">
        <p14:creationId xmlns:p14="http://schemas.microsoft.com/office/powerpoint/2010/main" val="199077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Community Application </a:t>
            </a:r>
          </a:p>
        </p:txBody>
      </p:sp>
      <p:sp>
        <p:nvSpPr>
          <p:cNvPr id="3" name="Content Placeholder 2"/>
          <p:cNvSpPr>
            <a:spLocks noGrp="1"/>
          </p:cNvSpPr>
          <p:nvPr>
            <p:ph idx="1"/>
          </p:nvPr>
        </p:nvSpPr>
        <p:spPr>
          <a:xfrm>
            <a:off x="275492" y="1058007"/>
            <a:ext cx="8212015" cy="5124679"/>
          </a:xfrm>
        </p:spPr>
        <p:txBody>
          <a:bodyPr>
            <a:normAutofit/>
          </a:bodyPr>
          <a:lstStyle/>
          <a:p>
            <a:pPr marL="0" indent="0">
              <a:spcAft>
                <a:spcPts val="0"/>
              </a:spcAft>
              <a:buNone/>
              <a:defRPr/>
            </a:pPr>
            <a:r>
              <a:rPr lang="en-US" sz="2800" b="1" dirty="0"/>
              <a:t>Review of the Following Information</a:t>
            </a:r>
          </a:p>
          <a:p>
            <a:pPr marL="0" indent="0">
              <a:spcAft>
                <a:spcPts val="0"/>
              </a:spcAft>
              <a:buNone/>
              <a:defRPr/>
            </a:pPr>
            <a:endParaRPr lang="en-US" sz="2800" b="1" dirty="0"/>
          </a:p>
          <a:p>
            <a:pPr>
              <a:spcAft>
                <a:spcPts val="0"/>
              </a:spcAft>
              <a:defRPr/>
            </a:pPr>
            <a:r>
              <a:rPr lang="en-US" sz="2800" dirty="0"/>
              <a:t>Application – New VHSP</a:t>
            </a:r>
          </a:p>
          <a:p>
            <a:pPr marL="0" indent="0">
              <a:spcAft>
                <a:spcPts val="0"/>
              </a:spcAft>
              <a:buNone/>
              <a:defRPr/>
            </a:pPr>
            <a:endParaRPr lang="en-US" sz="2800" dirty="0"/>
          </a:p>
          <a:p>
            <a:pPr>
              <a:spcAft>
                <a:spcPts val="0"/>
              </a:spcAft>
              <a:defRPr/>
            </a:pPr>
            <a:r>
              <a:rPr lang="en-US" sz="2800" dirty="0"/>
              <a:t>Application – VHSP Renewals</a:t>
            </a:r>
          </a:p>
        </p:txBody>
      </p:sp>
    </p:spTree>
    <p:extLst>
      <p:ext uri="{BB962C8B-B14F-4D97-AF65-F5344CB8AC3E}">
        <p14:creationId xmlns:p14="http://schemas.microsoft.com/office/powerpoint/2010/main" val="278113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C326-3FE6-4153-86A1-0ECA1F7E4F81}"/>
              </a:ext>
            </a:extLst>
          </p:cNvPr>
          <p:cNvSpPr>
            <a:spLocks noGrp="1"/>
          </p:cNvSpPr>
          <p:nvPr>
            <p:ph type="title"/>
          </p:nvPr>
        </p:nvSpPr>
        <p:spPr/>
        <p:txBody>
          <a:bodyPr/>
          <a:lstStyle/>
          <a:p>
            <a:r>
              <a:rPr lang="en-US" dirty="0"/>
              <a:t>Key Dates</a:t>
            </a:r>
          </a:p>
        </p:txBody>
      </p:sp>
      <p:pic>
        <p:nvPicPr>
          <p:cNvPr id="3074" name="Picture 2" descr="Image result for Key dates">
            <a:extLst>
              <a:ext uri="{FF2B5EF4-FFF2-40B4-BE49-F238E27FC236}">
                <a16:creationId xmlns:a16="http://schemas.microsoft.com/office/drawing/2014/main" id="{B3BFECC0-1E16-4877-8DED-F5DBF7E5BF1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8476"/>
          <a:stretch/>
        </p:blipFill>
        <p:spPr bwMode="auto">
          <a:xfrm>
            <a:off x="2249875" y="1459402"/>
            <a:ext cx="4644249" cy="450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8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p:txBody>
          <a:bodyPr>
            <a:normAutofit/>
          </a:bodyPr>
          <a:lstStyle/>
          <a:p>
            <a:pPr eaLnBrk="1" hangingPunct="1"/>
            <a:r>
              <a:rPr lang="en-US" altLang="en-US" sz="3000" dirty="0"/>
              <a:t>Key Dates</a:t>
            </a:r>
          </a:p>
        </p:txBody>
      </p:sp>
      <p:sp>
        <p:nvSpPr>
          <p:cNvPr id="44" name="Rectangle 6">
            <a:extLst>
              <a:ext uri="{FF2B5EF4-FFF2-40B4-BE49-F238E27FC236}">
                <a16:creationId xmlns:a16="http://schemas.microsoft.com/office/drawing/2014/main" id="{A21EBCB7-8ACE-420F-B9DA-DD05A42A405C}"/>
              </a:ext>
            </a:extLst>
          </p:cNvPr>
          <p:cNvSpPr>
            <a:spLocks noChangeArrowheads="1"/>
          </p:cNvSpPr>
          <p:nvPr/>
        </p:nvSpPr>
        <p:spPr bwMode="auto">
          <a:xfrm>
            <a:off x="1144669" y="1977675"/>
            <a:ext cx="138564"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600">
              <a:solidFill>
                <a:srgbClr val="000000"/>
              </a:solidFill>
              <a:latin typeface="Calibri" panose="020F0502020204030204"/>
            </a:endParaRPr>
          </a:p>
        </p:txBody>
      </p:sp>
      <p:graphicFrame>
        <p:nvGraphicFramePr>
          <p:cNvPr id="2" name="Table 2">
            <a:extLst>
              <a:ext uri="{FF2B5EF4-FFF2-40B4-BE49-F238E27FC236}">
                <a16:creationId xmlns:a16="http://schemas.microsoft.com/office/drawing/2014/main" id="{90D978AA-7650-4EA0-B31B-FCFAB998C337}"/>
              </a:ext>
            </a:extLst>
          </p:cNvPr>
          <p:cNvGraphicFramePr>
            <a:graphicFrameLocks noGrp="1"/>
          </p:cNvGraphicFramePr>
          <p:nvPr>
            <p:extLst>
              <p:ext uri="{D42A27DB-BD31-4B8C-83A1-F6EECF244321}">
                <p14:modId xmlns:p14="http://schemas.microsoft.com/office/powerpoint/2010/main" val="1625531054"/>
              </p:ext>
            </p:extLst>
          </p:nvPr>
        </p:nvGraphicFramePr>
        <p:xfrm>
          <a:off x="1283233" y="1579778"/>
          <a:ext cx="6587871" cy="4025892"/>
        </p:xfrm>
        <a:graphic>
          <a:graphicData uri="http://schemas.openxmlformats.org/drawingml/2006/table">
            <a:tbl>
              <a:tblPr firstRow="1" bandRow="1">
                <a:tableStyleId>{5C22544A-7EE6-4342-B048-85BDC9FD1C3A}</a:tableStyleId>
              </a:tblPr>
              <a:tblGrid>
                <a:gridCol w="1897289">
                  <a:extLst>
                    <a:ext uri="{9D8B030D-6E8A-4147-A177-3AD203B41FA5}">
                      <a16:colId xmlns:a16="http://schemas.microsoft.com/office/drawing/2014/main" val="3372542144"/>
                    </a:ext>
                  </a:extLst>
                </a:gridCol>
                <a:gridCol w="2658582">
                  <a:extLst>
                    <a:ext uri="{9D8B030D-6E8A-4147-A177-3AD203B41FA5}">
                      <a16:colId xmlns:a16="http://schemas.microsoft.com/office/drawing/2014/main" val="2105083360"/>
                    </a:ext>
                  </a:extLst>
                </a:gridCol>
                <a:gridCol w="2032000">
                  <a:extLst>
                    <a:ext uri="{9D8B030D-6E8A-4147-A177-3AD203B41FA5}">
                      <a16:colId xmlns:a16="http://schemas.microsoft.com/office/drawing/2014/main" val="4112887412"/>
                    </a:ext>
                  </a:extLst>
                </a:gridCol>
              </a:tblGrid>
              <a:tr h="399262">
                <a:tc>
                  <a:txBody>
                    <a:bodyPr/>
                    <a:lstStyle/>
                    <a:p>
                      <a:pPr algn="ctr"/>
                      <a:r>
                        <a:rPr lang="en-US" dirty="0"/>
                        <a:t>Date</a:t>
                      </a:r>
                    </a:p>
                  </a:txBody>
                  <a:tcPr/>
                </a:tc>
                <a:tc>
                  <a:txBody>
                    <a:bodyPr/>
                    <a:lstStyle/>
                    <a:p>
                      <a:pPr algn="ctr"/>
                      <a:r>
                        <a:rPr lang="en-US" dirty="0"/>
                        <a:t>Meeting/Task Due</a:t>
                      </a:r>
                    </a:p>
                  </a:txBody>
                  <a:tcPr/>
                </a:tc>
                <a:tc>
                  <a:txBody>
                    <a:bodyPr/>
                    <a:lstStyle/>
                    <a:p>
                      <a:pPr algn="ctr"/>
                      <a:r>
                        <a:rPr lang="en-US" dirty="0"/>
                        <a:t>Location</a:t>
                      </a:r>
                    </a:p>
                  </a:txBody>
                  <a:tcPr/>
                </a:tc>
                <a:extLst>
                  <a:ext uri="{0D108BD9-81ED-4DB2-BD59-A6C34878D82A}">
                    <a16:rowId xmlns:a16="http://schemas.microsoft.com/office/drawing/2014/main" val="2687528834"/>
                  </a:ext>
                </a:extLst>
              </a:tr>
              <a:tr h="1763407">
                <a:tc>
                  <a:txBody>
                    <a:bodyPr/>
                    <a:lstStyle/>
                    <a:p>
                      <a:pPr algn="l"/>
                      <a:r>
                        <a:rPr lang="en-US" sz="2000" b="1" dirty="0">
                          <a:latin typeface="+mn-lt"/>
                        </a:rPr>
                        <a:t>Feb. 9, 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mn-lt"/>
                        </a:rPr>
                        <a:t>Release of the 2022 Prince William Area CoC VHSP &amp; HTF-HRG Applications</a:t>
                      </a:r>
                      <a:endParaRPr lang="en-US" sz="2000" dirty="0">
                        <a:effectLst/>
                        <a:latin typeface="+mn-lt"/>
                        <a:ea typeface="Calibri" panose="020F0502020204030204" pitchFamily="34" charset="0"/>
                        <a:cs typeface="Times New Roman" panose="02020603050405020304" pitchFamily="18" charset="0"/>
                      </a:endParaRPr>
                    </a:p>
                    <a:p>
                      <a:pPr algn="ctr"/>
                      <a:endParaRPr lang="en-US" sz="2000" dirty="0">
                        <a:latin typeface="+mn-lt"/>
                      </a:endParaRPr>
                    </a:p>
                  </a:txBody>
                  <a:tcPr/>
                </a:tc>
                <a:tc>
                  <a:txBody>
                    <a:bodyPr/>
                    <a:lstStyle/>
                    <a:p>
                      <a:pPr algn="ctr"/>
                      <a:r>
                        <a:rPr lang="en-US" sz="2000" dirty="0">
                          <a:latin typeface="+mn-lt"/>
                        </a:rPr>
                        <a:t>Email and Posted on PWC DSS Homeless Services Division website</a:t>
                      </a:r>
                    </a:p>
                  </a:txBody>
                  <a:tcPr/>
                </a:tc>
                <a:extLst>
                  <a:ext uri="{0D108BD9-81ED-4DB2-BD59-A6C34878D82A}">
                    <a16:rowId xmlns:a16="http://schemas.microsoft.com/office/drawing/2014/main" val="1996618035"/>
                  </a:ext>
                </a:extLst>
              </a:tr>
              <a:tr h="1097971">
                <a:tc>
                  <a:txBody>
                    <a:bodyPr/>
                    <a:lstStyle/>
                    <a:p>
                      <a:pPr algn="l"/>
                      <a:r>
                        <a:rPr lang="en-US" sz="2000" b="1" dirty="0">
                          <a:latin typeface="+mn-lt"/>
                        </a:rPr>
                        <a:t>Feb, 15, 2024</a:t>
                      </a:r>
                    </a:p>
                    <a:p>
                      <a:pPr algn="l"/>
                      <a:r>
                        <a:rPr lang="en-US" sz="2000" b="1" dirty="0">
                          <a:latin typeface="+mn-lt"/>
                        </a:rPr>
                        <a:t>(2PM – 3:30PM)</a:t>
                      </a:r>
                    </a:p>
                  </a:txBody>
                  <a:tcPr/>
                </a:tc>
                <a:tc>
                  <a:txBody>
                    <a:bodyPr/>
                    <a:lstStyle/>
                    <a:p>
                      <a:pPr algn="ctr"/>
                      <a:r>
                        <a:rPr lang="en-US" sz="2000" dirty="0">
                          <a:latin typeface="+mn-lt"/>
                        </a:rPr>
                        <a:t>“How to Apply”</a:t>
                      </a:r>
                    </a:p>
                    <a:p>
                      <a:pPr algn="ctr"/>
                      <a:r>
                        <a:rPr lang="en-US" sz="2000" dirty="0">
                          <a:latin typeface="+mn-lt"/>
                        </a:rPr>
                        <a:t>New Projects &amp; Renewals</a:t>
                      </a:r>
                    </a:p>
                  </a:txBody>
                  <a:tcPr/>
                </a:tc>
                <a:tc>
                  <a:txBody>
                    <a:bodyPr/>
                    <a:lstStyle/>
                    <a:p>
                      <a:pPr algn="ctr"/>
                      <a:r>
                        <a:rPr lang="en-US" sz="2000" dirty="0">
                          <a:latin typeface="+mn-lt"/>
                        </a:rPr>
                        <a:t>Virtual</a:t>
                      </a:r>
                    </a:p>
                  </a:txBody>
                  <a:tcPr/>
                </a:tc>
                <a:extLst>
                  <a:ext uri="{0D108BD9-81ED-4DB2-BD59-A6C34878D82A}">
                    <a16:rowId xmlns:a16="http://schemas.microsoft.com/office/drawing/2014/main" val="1768680263"/>
                  </a:ext>
                </a:extLst>
              </a:tr>
              <a:tr h="765252">
                <a:tc>
                  <a:txBody>
                    <a:bodyPr/>
                    <a:lstStyle/>
                    <a:p>
                      <a:pPr algn="l"/>
                      <a:r>
                        <a:rPr lang="en-US" sz="2000" b="1" dirty="0">
                          <a:latin typeface="+mn-lt"/>
                        </a:rPr>
                        <a:t>March 1, 2024 (12PM)</a:t>
                      </a:r>
                    </a:p>
                  </a:txBody>
                  <a:tcPr/>
                </a:tc>
                <a:tc>
                  <a:txBody>
                    <a:bodyPr/>
                    <a:lstStyle/>
                    <a:p>
                      <a:pPr algn="ctr"/>
                      <a:r>
                        <a:rPr lang="en-US" sz="2000" dirty="0">
                          <a:latin typeface="+mn-lt"/>
                        </a:rPr>
                        <a:t>Submission of Grant Applications</a:t>
                      </a:r>
                    </a:p>
                  </a:txBody>
                  <a:tcPr/>
                </a:tc>
                <a:tc>
                  <a:txBody>
                    <a:bodyPr/>
                    <a:lstStyle/>
                    <a:p>
                      <a:pPr algn="ctr"/>
                      <a:r>
                        <a:rPr lang="en-US" sz="2000" dirty="0">
                          <a:latin typeface="+mn-lt"/>
                        </a:rPr>
                        <a:t>Electronic</a:t>
                      </a:r>
                    </a:p>
                  </a:txBody>
                  <a:tcPr/>
                </a:tc>
                <a:extLst>
                  <a:ext uri="{0D108BD9-81ED-4DB2-BD59-A6C34878D82A}">
                    <a16:rowId xmlns:a16="http://schemas.microsoft.com/office/drawing/2014/main" val="796650883"/>
                  </a:ext>
                </a:extLst>
              </a:tr>
            </a:tbl>
          </a:graphicData>
        </a:graphic>
      </p:graphicFrame>
    </p:spTree>
    <p:extLst>
      <p:ext uri="{BB962C8B-B14F-4D97-AF65-F5344CB8AC3E}">
        <p14:creationId xmlns:p14="http://schemas.microsoft.com/office/powerpoint/2010/main" val="83999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p:txBody>
          <a:bodyPr>
            <a:normAutofit/>
          </a:bodyPr>
          <a:lstStyle/>
          <a:p>
            <a:pPr eaLnBrk="1" hangingPunct="1"/>
            <a:r>
              <a:rPr lang="en-US" altLang="en-US" sz="3000" dirty="0"/>
              <a:t>Key Dates</a:t>
            </a:r>
          </a:p>
        </p:txBody>
      </p:sp>
      <p:sp>
        <p:nvSpPr>
          <p:cNvPr id="44" name="Rectangle 6">
            <a:extLst>
              <a:ext uri="{FF2B5EF4-FFF2-40B4-BE49-F238E27FC236}">
                <a16:creationId xmlns:a16="http://schemas.microsoft.com/office/drawing/2014/main" id="{A21EBCB7-8ACE-420F-B9DA-DD05A42A405C}"/>
              </a:ext>
            </a:extLst>
          </p:cNvPr>
          <p:cNvSpPr>
            <a:spLocks noChangeArrowheads="1"/>
          </p:cNvSpPr>
          <p:nvPr/>
        </p:nvSpPr>
        <p:spPr bwMode="auto">
          <a:xfrm>
            <a:off x="1144669" y="1977675"/>
            <a:ext cx="138564"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600">
              <a:solidFill>
                <a:srgbClr val="000000"/>
              </a:solidFill>
              <a:latin typeface="Calibri" panose="020F0502020204030204"/>
            </a:endParaRPr>
          </a:p>
        </p:txBody>
      </p:sp>
      <p:graphicFrame>
        <p:nvGraphicFramePr>
          <p:cNvPr id="2" name="Table 2">
            <a:extLst>
              <a:ext uri="{FF2B5EF4-FFF2-40B4-BE49-F238E27FC236}">
                <a16:creationId xmlns:a16="http://schemas.microsoft.com/office/drawing/2014/main" id="{90D978AA-7650-4EA0-B31B-FCFAB998C337}"/>
              </a:ext>
            </a:extLst>
          </p:cNvPr>
          <p:cNvGraphicFramePr>
            <a:graphicFrameLocks noGrp="1"/>
          </p:cNvGraphicFramePr>
          <p:nvPr>
            <p:extLst>
              <p:ext uri="{D42A27DB-BD31-4B8C-83A1-F6EECF244321}">
                <p14:modId xmlns:p14="http://schemas.microsoft.com/office/powerpoint/2010/main" val="2910854887"/>
              </p:ext>
            </p:extLst>
          </p:nvPr>
        </p:nvGraphicFramePr>
        <p:xfrm>
          <a:off x="1144668" y="1317606"/>
          <a:ext cx="6854663" cy="4897663"/>
        </p:xfrm>
        <a:graphic>
          <a:graphicData uri="http://schemas.openxmlformats.org/drawingml/2006/table">
            <a:tbl>
              <a:tblPr firstRow="1" bandRow="1">
                <a:tableStyleId>{5C22544A-7EE6-4342-B048-85BDC9FD1C3A}</a:tableStyleId>
              </a:tblPr>
              <a:tblGrid>
                <a:gridCol w="1996793">
                  <a:extLst>
                    <a:ext uri="{9D8B030D-6E8A-4147-A177-3AD203B41FA5}">
                      <a16:colId xmlns:a16="http://schemas.microsoft.com/office/drawing/2014/main" val="3372542144"/>
                    </a:ext>
                  </a:extLst>
                </a:gridCol>
                <a:gridCol w="2771669">
                  <a:extLst>
                    <a:ext uri="{9D8B030D-6E8A-4147-A177-3AD203B41FA5}">
                      <a16:colId xmlns:a16="http://schemas.microsoft.com/office/drawing/2014/main" val="2105083360"/>
                    </a:ext>
                  </a:extLst>
                </a:gridCol>
                <a:gridCol w="2086201">
                  <a:extLst>
                    <a:ext uri="{9D8B030D-6E8A-4147-A177-3AD203B41FA5}">
                      <a16:colId xmlns:a16="http://schemas.microsoft.com/office/drawing/2014/main" val="4112887412"/>
                    </a:ext>
                  </a:extLst>
                </a:gridCol>
              </a:tblGrid>
              <a:tr h="521882">
                <a:tc>
                  <a:txBody>
                    <a:bodyPr/>
                    <a:lstStyle/>
                    <a:p>
                      <a:pPr algn="ctr"/>
                      <a:r>
                        <a:rPr lang="en-US" sz="2000" dirty="0">
                          <a:latin typeface="+mn-lt"/>
                        </a:rPr>
                        <a:t>Date</a:t>
                      </a:r>
                    </a:p>
                  </a:txBody>
                  <a:tcPr/>
                </a:tc>
                <a:tc>
                  <a:txBody>
                    <a:bodyPr/>
                    <a:lstStyle/>
                    <a:p>
                      <a:pPr algn="ctr"/>
                      <a:r>
                        <a:rPr lang="en-US" sz="2000" dirty="0">
                          <a:latin typeface="+mn-lt"/>
                        </a:rPr>
                        <a:t>Meeting/Task Due</a:t>
                      </a:r>
                    </a:p>
                  </a:txBody>
                  <a:tcPr/>
                </a:tc>
                <a:tc>
                  <a:txBody>
                    <a:bodyPr/>
                    <a:lstStyle/>
                    <a:p>
                      <a:pPr algn="ctr"/>
                      <a:r>
                        <a:rPr lang="en-US" sz="2000" dirty="0">
                          <a:latin typeface="+mn-lt"/>
                        </a:rPr>
                        <a:t>Location</a:t>
                      </a:r>
                    </a:p>
                  </a:txBody>
                  <a:tcPr/>
                </a:tc>
                <a:extLst>
                  <a:ext uri="{0D108BD9-81ED-4DB2-BD59-A6C34878D82A}">
                    <a16:rowId xmlns:a16="http://schemas.microsoft.com/office/drawing/2014/main" val="2687528834"/>
                  </a:ext>
                </a:extLst>
              </a:tr>
              <a:tr h="1726225">
                <a:tc>
                  <a:txBody>
                    <a:bodyPr/>
                    <a:lstStyle/>
                    <a:p>
                      <a:pPr algn="ctr"/>
                      <a:r>
                        <a:rPr lang="en-US" sz="2000" b="1" dirty="0">
                          <a:latin typeface="+mn-lt"/>
                        </a:rPr>
                        <a:t>March 19, 2024</a:t>
                      </a:r>
                    </a:p>
                  </a:txBody>
                  <a:tcPr/>
                </a:tc>
                <a:tc>
                  <a:txBody>
                    <a:bodyPr/>
                    <a:lstStyle/>
                    <a:p>
                      <a:pPr algn="ctr"/>
                      <a:r>
                        <a:rPr lang="en-US" sz="2000" dirty="0">
                          <a:latin typeface="+mn-lt"/>
                        </a:rPr>
                        <a:t>Meeting of the PAR Committee to review, evaluate and score applications</a:t>
                      </a:r>
                    </a:p>
                  </a:txBody>
                  <a:tcPr/>
                </a:tc>
                <a:tc>
                  <a:txBody>
                    <a:bodyPr/>
                    <a:lstStyle/>
                    <a:p>
                      <a:pPr algn="ctr"/>
                      <a:r>
                        <a:rPr lang="en-US" sz="2000" dirty="0">
                          <a:latin typeface="+mn-lt"/>
                        </a:rPr>
                        <a:t>Virtual</a:t>
                      </a:r>
                    </a:p>
                  </a:txBody>
                  <a:tcPr/>
                </a:tc>
                <a:extLst>
                  <a:ext uri="{0D108BD9-81ED-4DB2-BD59-A6C34878D82A}">
                    <a16:rowId xmlns:a16="http://schemas.microsoft.com/office/drawing/2014/main" val="2774345672"/>
                  </a:ext>
                </a:extLst>
              </a:tr>
              <a:tr h="1324778">
                <a:tc>
                  <a:txBody>
                    <a:bodyPr/>
                    <a:lstStyle/>
                    <a:p>
                      <a:pPr algn="ctr"/>
                      <a:r>
                        <a:rPr lang="en-US" sz="2000" b="1" dirty="0">
                          <a:latin typeface="+mn-lt"/>
                        </a:rPr>
                        <a:t>March 28, 2024</a:t>
                      </a:r>
                    </a:p>
                  </a:txBody>
                  <a:tcPr/>
                </a:tc>
                <a:tc>
                  <a:txBody>
                    <a:bodyPr/>
                    <a:lstStyle/>
                    <a:p>
                      <a:pPr algn="ctr"/>
                      <a:r>
                        <a:rPr lang="en-US" sz="2000" dirty="0">
                          <a:latin typeface="+mn-lt"/>
                        </a:rPr>
                        <a:t>CoC/Governance Votes on PAR Recommendations</a:t>
                      </a:r>
                    </a:p>
                  </a:txBody>
                  <a:tcPr/>
                </a:tc>
                <a:tc>
                  <a:txBody>
                    <a:bodyPr/>
                    <a:lstStyle/>
                    <a:p>
                      <a:pPr algn="ctr"/>
                      <a:r>
                        <a:rPr lang="en-US" sz="2000" dirty="0">
                          <a:latin typeface="+mn-lt"/>
                        </a:rPr>
                        <a:t>Virtual</a:t>
                      </a:r>
                    </a:p>
                  </a:txBody>
                  <a:tcPr/>
                </a:tc>
                <a:extLst>
                  <a:ext uri="{0D108BD9-81ED-4DB2-BD59-A6C34878D82A}">
                    <a16:rowId xmlns:a16="http://schemas.microsoft.com/office/drawing/2014/main" val="1768680263"/>
                  </a:ext>
                </a:extLst>
              </a:tr>
              <a:tr h="1324778">
                <a:tc>
                  <a:txBody>
                    <a:bodyPr/>
                    <a:lstStyle/>
                    <a:p>
                      <a:pPr algn="ctr"/>
                      <a:r>
                        <a:rPr lang="en-US" sz="2000" b="1" dirty="0">
                          <a:latin typeface="+mn-lt"/>
                        </a:rPr>
                        <a:t>March 29, 2024</a:t>
                      </a:r>
                    </a:p>
                  </a:txBody>
                  <a:tcPr/>
                </a:tc>
                <a:tc>
                  <a:txBody>
                    <a:bodyPr/>
                    <a:lstStyle/>
                    <a:p>
                      <a:pPr algn="ctr"/>
                      <a:r>
                        <a:rPr lang="en-US" sz="2000" dirty="0">
                          <a:latin typeface="+mn-lt"/>
                        </a:rPr>
                        <a:t>Application submitted to DHCD due April 5, 2024</a:t>
                      </a:r>
                    </a:p>
                  </a:txBody>
                  <a:tcPr/>
                </a:tc>
                <a:tc>
                  <a:txBody>
                    <a:bodyPr/>
                    <a:lstStyle/>
                    <a:p>
                      <a:pPr algn="ctr"/>
                      <a:r>
                        <a:rPr lang="en-US" sz="2000" dirty="0">
                          <a:latin typeface="+mn-lt"/>
                        </a:rPr>
                        <a:t>Electronic</a:t>
                      </a:r>
                    </a:p>
                  </a:txBody>
                  <a:tcPr/>
                </a:tc>
                <a:extLst>
                  <a:ext uri="{0D108BD9-81ED-4DB2-BD59-A6C34878D82A}">
                    <a16:rowId xmlns:a16="http://schemas.microsoft.com/office/drawing/2014/main" val="796650883"/>
                  </a:ext>
                </a:extLst>
              </a:tr>
            </a:tbl>
          </a:graphicData>
        </a:graphic>
      </p:graphicFrame>
    </p:spTree>
    <p:extLst>
      <p:ext uri="{BB962C8B-B14F-4D97-AF65-F5344CB8AC3E}">
        <p14:creationId xmlns:p14="http://schemas.microsoft.com/office/powerpoint/2010/main" val="349956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p:txBody>
          <a:bodyPr>
            <a:normAutofit/>
          </a:bodyPr>
          <a:lstStyle/>
          <a:p>
            <a:pPr eaLnBrk="1" hangingPunct="1"/>
            <a:r>
              <a:rPr lang="en-US" altLang="en-US" sz="4000" dirty="0"/>
              <a:t>Agenda</a:t>
            </a:r>
          </a:p>
        </p:txBody>
      </p:sp>
      <p:sp>
        <p:nvSpPr>
          <p:cNvPr id="2" name="Text Placeholder 1"/>
          <p:cNvSpPr>
            <a:spLocks noGrp="1"/>
          </p:cNvSpPr>
          <p:nvPr>
            <p:ph idx="1"/>
          </p:nvPr>
        </p:nvSpPr>
        <p:spPr>
          <a:xfrm>
            <a:off x="275492" y="1249680"/>
            <a:ext cx="8573868" cy="5322270"/>
          </a:xfrm>
        </p:spPr>
        <p:txBody>
          <a:bodyPr>
            <a:normAutofit/>
          </a:bodyPr>
          <a:lstStyle/>
          <a:p>
            <a:pPr marL="571500" indent="-571500">
              <a:spcAft>
                <a:spcPts val="0"/>
              </a:spcAft>
              <a:buFont typeface="+mj-lt"/>
              <a:buAutoNum type="romanUcPeriod"/>
              <a:defRPr/>
            </a:pPr>
            <a:r>
              <a:rPr lang="en-US" sz="2400" dirty="0"/>
              <a:t>Introductions</a:t>
            </a:r>
          </a:p>
          <a:p>
            <a:pPr marL="571500" indent="-571500">
              <a:spcAft>
                <a:spcPts val="0"/>
              </a:spcAft>
              <a:buFont typeface="+mj-lt"/>
              <a:buAutoNum type="romanUcPeriod"/>
              <a:defRPr/>
            </a:pPr>
            <a:r>
              <a:rPr lang="en-US" sz="2400" dirty="0"/>
              <a:t>Overview</a:t>
            </a:r>
          </a:p>
          <a:p>
            <a:pPr marL="1485900" lvl="2" indent="-571500">
              <a:spcAft>
                <a:spcPts val="0"/>
              </a:spcAft>
              <a:buFont typeface="+mj-lt"/>
              <a:buAutoNum type="alphaLcPeriod"/>
              <a:defRPr/>
            </a:pPr>
            <a:r>
              <a:rPr lang="en-US" sz="2400" dirty="0"/>
              <a:t>Homeless &amp; Special Needs Housing Grant Program</a:t>
            </a:r>
          </a:p>
          <a:p>
            <a:pPr marL="1485900" lvl="2" indent="-571500">
              <a:spcAft>
                <a:spcPts val="0"/>
              </a:spcAft>
              <a:buFont typeface="+mj-lt"/>
              <a:buAutoNum type="alphaLcPeriod"/>
              <a:defRPr/>
            </a:pPr>
            <a:r>
              <a:rPr lang="en-US" sz="2400" dirty="0"/>
              <a:t>Virginia Homeless Solutions Program (VHSP)</a:t>
            </a:r>
          </a:p>
          <a:p>
            <a:pPr marL="571500" indent="-571500">
              <a:spcAft>
                <a:spcPts val="0"/>
              </a:spcAft>
              <a:buFont typeface="+mj-lt"/>
              <a:buAutoNum type="romanUcPeriod"/>
              <a:defRPr/>
            </a:pPr>
            <a:r>
              <a:rPr lang="en-US" sz="2400" dirty="0"/>
              <a:t>VHSP</a:t>
            </a:r>
          </a:p>
          <a:p>
            <a:pPr marL="1485900" lvl="2" indent="-571500">
              <a:spcAft>
                <a:spcPts val="0"/>
              </a:spcAft>
              <a:buFont typeface="+mj-lt"/>
              <a:buAutoNum type="alphaLcPeriod"/>
              <a:defRPr/>
            </a:pPr>
            <a:r>
              <a:rPr lang="en-US" sz="2400" dirty="0"/>
              <a:t>Program Specifics</a:t>
            </a:r>
          </a:p>
          <a:p>
            <a:pPr marL="1485900" lvl="2" indent="-571500">
              <a:spcAft>
                <a:spcPts val="0"/>
              </a:spcAft>
              <a:buFont typeface="+mj-lt"/>
              <a:buAutoNum type="alphaLcPeriod"/>
              <a:defRPr/>
            </a:pPr>
            <a:r>
              <a:rPr lang="en-US" sz="2400" dirty="0"/>
              <a:t>New Project Applications </a:t>
            </a:r>
          </a:p>
          <a:p>
            <a:pPr marL="1485900" lvl="2" indent="-571500">
              <a:spcAft>
                <a:spcPts val="0"/>
              </a:spcAft>
              <a:buFont typeface="+mj-lt"/>
              <a:buAutoNum type="alphaLcPeriod"/>
              <a:defRPr/>
            </a:pPr>
            <a:r>
              <a:rPr lang="en-US" sz="2400" dirty="0"/>
              <a:t>Renewal Project Applications</a:t>
            </a:r>
          </a:p>
          <a:p>
            <a:pPr marL="571500" indent="-571500">
              <a:buFont typeface="+mj-lt"/>
              <a:buAutoNum type="romanUcPeriod" startAt="5"/>
              <a:defRPr/>
            </a:pPr>
            <a:r>
              <a:rPr lang="en-US" sz="2400" dirty="0"/>
              <a:t>Required Attachments</a:t>
            </a:r>
          </a:p>
          <a:p>
            <a:pPr marL="571500" indent="-571500">
              <a:buFont typeface="+mj-lt"/>
              <a:buAutoNum type="romanUcPeriod" startAt="5"/>
              <a:defRPr/>
            </a:pPr>
            <a:r>
              <a:rPr lang="en-US" sz="2400" dirty="0"/>
              <a:t>Key Dates (TimeLine)</a:t>
            </a:r>
          </a:p>
          <a:p>
            <a:pPr marL="571500" indent="-571500">
              <a:spcAft>
                <a:spcPts val="0"/>
              </a:spcAft>
              <a:buFont typeface="+mj-lt"/>
              <a:buAutoNum type="romanUcPeriod" startAt="5"/>
              <a:defRPr/>
            </a:pPr>
            <a:r>
              <a:rPr lang="en-US" sz="2400" dirty="0"/>
              <a:t>Q&amp;A</a:t>
            </a:r>
          </a:p>
          <a:p>
            <a:pPr marL="1485900" lvl="2" indent="-571500">
              <a:spcAft>
                <a:spcPts val="0"/>
              </a:spcAft>
              <a:buFont typeface="+mj-lt"/>
              <a:buAutoNum type="alphaLcPeriod"/>
              <a:defRPr/>
            </a:pPr>
            <a:endParaRPr lang="en-US" sz="2800" dirty="0"/>
          </a:p>
        </p:txBody>
      </p:sp>
    </p:spTree>
    <p:extLst>
      <p:ext uri="{BB962C8B-B14F-4D97-AF65-F5344CB8AC3E}">
        <p14:creationId xmlns:p14="http://schemas.microsoft.com/office/powerpoint/2010/main" val="346026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609600" y="228600"/>
            <a:ext cx="8153400" cy="990600"/>
          </a:xfrm>
        </p:spPr>
        <p:txBody>
          <a:bodyPr>
            <a:normAutofit/>
          </a:bodyPr>
          <a:lstStyle/>
          <a:p>
            <a:r>
              <a:rPr lang="en-US" altLang="en-US" sz="4000" dirty="0"/>
              <a:t>Q&amp;A</a:t>
            </a:r>
          </a:p>
        </p:txBody>
      </p:sp>
      <p:sp>
        <p:nvSpPr>
          <p:cNvPr id="44035" name="Rectangle 3"/>
          <p:cNvSpPr>
            <a:spLocks noGrp="1"/>
          </p:cNvSpPr>
          <p:nvPr>
            <p:ph type="body" idx="1"/>
          </p:nvPr>
        </p:nvSpPr>
        <p:spPr>
          <a:xfrm>
            <a:off x="2590799" y="25400"/>
            <a:ext cx="15281505" cy="8482783"/>
          </a:xfrm>
        </p:spPr>
        <p:txBody>
          <a:bodyPr>
            <a:normAutofit/>
          </a:bodyPr>
          <a:lstStyle/>
          <a:p>
            <a:pPr marL="0" indent="0">
              <a:buNone/>
            </a:pPr>
            <a:endParaRPr lang="en-US" altLang="en-US" sz="2800" dirty="0"/>
          </a:p>
        </p:txBody>
      </p:sp>
      <p:pic>
        <p:nvPicPr>
          <p:cNvPr id="2050" name="Picture 2" descr="Image result for Questions and Answers">
            <a:extLst>
              <a:ext uri="{FF2B5EF4-FFF2-40B4-BE49-F238E27FC236}">
                <a16:creationId xmlns:a16="http://schemas.microsoft.com/office/drawing/2014/main" id="{CE9BD246-9233-435B-8944-8F23EC8BE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69" y="1589227"/>
            <a:ext cx="5017951" cy="28100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Questions and Answers">
            <a:extLst>
              <a:ext uri="{FF2B5EF4-FFF2-40B4-BE49-F238E27FC236}">
                <a16:creationId xmlns:a16="http://schemas.microsoft.com/office/drawing/2014/main" id="{AF0CA5C1-09E5-4159-93D9-A8E056B07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513" y="3300868"/>
            <a:ext cx="3379035" cy="224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7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p:txBody>
          <a:bodyPr>
            <a:normAutofit/>
          </a:bodyPr>
          <a:lstStyle/>
          <a:p>
            <a:pPr eaLnBrk="1" hangingPunct="1"/>
            <a:r>
              <a:rPr lang="en-US" altLang="en-US" sz="4000" dirty="0"/>
              <a:t>Introductions</a:t>
            </a:r>
          </a:p>
        </p:txBody>
      </p:sp>
      <p:pic>
        <p:nvPicPr>
          <p:cNvPr id="1026" name="Picture 2" descr="Image result for Pictures of introducing yourself">
            <a:extLst>
              <a:ext uri="{FF2B5EF4-FFF2-40B4-BE49-F238E27FC236}">
                <a16:creationId xmlns:a16="http://schemas.microsoft.com/office/drawing/2014/main" id="{BB0F02CB-07F4-4470-A821-80F3D21A90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6441" y="2133631"/>
            <a:ext cx="5131118" cy="284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7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dirty="0"/>
              <a:t> Overview</a:t>
            </a:r>
          </a:p>
        </p:txBody>
      </p:sp>
      <p:sp>
        <p:nvSpPr>
          <p:cNvPr id="3" name="Content Placeholder 2"/>
          <p:cNvSpPr>
            <a:spLocks noGrp="1"/>
          </p:cNvSpPr>
          <p:nvPr>
            <p:ph idx="1"/>
          </p:nvPr>
        </p:nvSpPr>
        <p:spPr>
          <a:xfrm>
            <a:off x="275492" y="1702965"/>
            <a:ext cx="8212015" cy="4479721"/>
          </a:xfrm>
        </p:spPr>
        <p:txBody>
          <a:bodyPr>
            <a:normAutofit/>
          </a:bodyPr>
          <a:lstStyle/>
          <a:p>
            <a:pPr marL="0" indent="0">
              <a:spcAft>
                <a:spcPts val="0"/>
              </a:spcAft>
              <a:buNone/>
              <a:defRPr/>
            </a:pPr>
            <a:r>
              <a:rPr lang="en-US" sz="2800" b="1" dirty="0"/>
              <a:t>HSNH Grants</a:t>
            </a:r>
          </a:p>
          <a:p>
            <a:pPr marL="0" indent="0">
              <a:spcAft>
                <a:spcPts val="0"/>
              </a:spcAft>
              <a:buNone/>
              <a:defRPr/>
            </a:pPr>
            <a:endParaRPr lang="en-US" sz="2800" b="1" dirty="0"/>
          </a:p>
          <a:p>
            <a:pPr>
              <a:spcAft>
                <a:spcPts val="0"/>
              </a:spcAft>
              <a:defRPr/>
            </a:pPr>
            <a:r>
              <a:rPr lang="en-US" sz="2400" dirty="0"/>
              <a:t>The Virginia Dept. of Housing and Community Development (DHCD) has released the state application.</a:t>
            </a:r>
          </a:p>
          <a:p>
            <a:pPr marL="0" indent="0">
              <a:spcAft>
                <a:spcPts val="0"/>
              </a:spcAft>
              <a:buNone/>
              <a:defRPr/>
            </a:pPr>
            <a:endParaRPr lang="en-US" sz="2400" dirty="0"/>
          </a:p>
          <a:p>
            <a:pPr>
              <a:spcAft>
                <a:spcPts val="0"/>
              </a:spcAft>
              <a:defRPr/>
            </a:pPr>
            <a:r>
              <a:rPr lang="en-US" sz="2400" dirty="0"/>
              <a:t>The PWA CoC Application is due to the DHCD on April 5, 2024.  </a:t>
            </a:r>
          </a:p>
          <a:p>
            <a:pPr marL="0" indent="0">
              <a:spcAft>
                <a:spcPts val="0"/>
              </a:spcAft>
              <a:buNone/>
              <a:defRPr/>
            </a:pPr>
            <a:endParaRPr lang="en-US" b="1" dirty="0"/>
          </a:p>
        </p:txBody>
      </p:sp>
    </p:spTree>
    <p:extLst>
      <p:ext uri="{BB962C8B-B14F-4D97-AF65-F5344CB8AC3E}">
        <p14:creationId xmlns:p14="http://schemas.microsoft.com/office/powerpoint/2010/main" val="209643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dirty="0"/>
              <a:t> Overview – cont. </a:t>
            </a:r>
          </a:p>
        </p:txBody>
      </p:sp>
      <p:sp>
        <p:nvSpPr>
          <p:cNvPr id="3" name="Content Placeholder 2"/>
          <p:cNvSpPr>
            <a:spLocks noGrp="1"/>
          </p:cNvSpPr>
          <p:nvPr>
            <p:ph idx="1"/>
          </p:nvPr>
        </p:nvSpPr>
        <p:spPr>
          <a:xfrm>
            <a:off x="275492" y="1702965"/>
            <a:ext cx="8212015" cy="4479721"/>
          </a:xfrm>
        </p:spPr>
        <p:txBody>
          <a:bodyPr>
            <a:normAutofit/>
          </a:bodyPr>
          <a:lstStyle/>
          <a:p>
            <a:pPr marL="0" indent="0">
              <a:spcAft>
                <a:spcPts val="0"/>
              </a:spcAft>
              <a:buNone/>
              <a:defRPr/>
            </a:pPr>
            <a:r>
              <a:rPr lang="en-US" sz="2800" b="1" dirty="0"/>
              <a:t>Virginia Homeless Solutions Program </a:t>
            </a:r>
          </a:p>
          <a:p>
            <a:pPr marL="0" indent="0">
              <a:spcAft>
                <a:spcPts val="0"/>
              </a:spcAft>
              <a:buNone/>
              <a:defRPr/>
            </a:pPr>
            <a:endParaRPr lang="en-US" sz="2800" b="1" dirty="0"/>
          </a:p>
          <a:p>
            <a:pPr>
              <a:spcAft>
                <a:spcPts val="0"/>
              </a:spcAft>
              <a:defRPr/>
            </a:pPr>
            <a:r>
              <a:rPr lang="en-US" sz="2400" dirty="0"/>
              <a:t>Opportunities for Grant Projects For:</a:t>
            </a:r>
            <a:r>
              <a:rPr lang="en-US" sz="2800" dirty="0"/>
              <a:t> </a:t>
            </a:r>
          </a:p>
          <a:p>
            <a:pPr lvl="1">
              <a:spcAft>
                <a:spcPts val="0"/>
              </a:spcAft>
              <a:buFont typeface="Courier New" panose="02070309020205020404" pitchFamily="49" charset="0"/>
              <a:buChar char="o"/>
              <a:defRPr/>
            </a:pPr>
            <a:r>
              <a:rPr lang="en-US" sz="2200" dirty="0"/>
              <a:t>Virginia Homeless Solutions Program (VHSP)</a:t>
            </a:r>
          </a:p>
          <a:p>
            <a:pPr marL="0" indent="0">
              <a:spcAft>
                <a:spcPts val="0"/>
              </a:spcAft>
              <a:buNone/>
              <a:defRPr/>
            </a:pPr>
            <a:endParaRPr lang="en-US" b="1" dirty="0"/>
          </a:p>
        </p:txBody>
      </p:sp>
    </p:spTree>
    <p:extLst>
      <p:ext uri="{BB962C8B-B14F-4D97-AF65-F5344CB8AC3E}">
        <p14:creationId xmlns:p14="http://schemas.microsoft.com/office/powerpoint/2010/main" val="185842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a:t>
            </a:r>
          </a:p>
        </p:txBody>
      </p:sp>
      <p:sp>
        <p:nvSpPr>
          <p:cNvPr id="3" name="Content Placeholder 2"/>
          <p:cNvSpPr>
            <a:spLocks noGrp="1"/>
          </p:cNvSpPr>
          <p:nvPr>
            <p:ph idx="1"/>
          </p:nvPr>
        </p:nvSpPr>
        <p:spPr>
          <a:xfrm>
            <a:off x="275492" y="1702965"/>
            <a:ext cx="8212015" cy="4479721"/>
          </a:xfrm>
        </p:spPr>
        <p:txBody>
          <a:bodyPr>
            <a:normAutofit lnSpcReduction="10000"/>
          </a:bodyPr>
          <a:lstStyle/>
          <a:p>
            <a:pPr marL="0" indent="0">
              <a:spcAft>
                <a:spcPts val="0"/>
              </a:spcAft>
              <a:buNone/>
              <a:defRPr/>
            </a:pPr>
            <a:r>
              <a:rPr lang="en-US" sz="2400" b="1" dirty="0"/>
              <a:t>VHSP Grant Background</a:t>
            </a:r>
          </a:p>
          <a:p>
            <a:pPr marL="0" indent="0">
              <a:spcAft>
                <a:spcPts val="0"/>
              </a:spcAft>
              <a:buNone/>
              <a:defRPr/>
            </a:pPr>
            <a:endParaRPr lang="en-US" sz="2400" b="1" dirty="0"/>
          </a:p>
          <a:p>
            <a:pPr>
              <a:spcAft>
                <a:spcPts val="0"/>
              </a:spcAft>
              <a:defRPr/>
            </a:pPr>
            <a:r>
              <a:rPr lang="en-US" sz="2400" dirty="0"/>
              <a:t>$15,477,632 in funding is available;</a:t>
            </a:r>
          </a:p>
          <a:p>
            <a:pPr marL="0" indent="0">
              <a:spcAft>
                <a:spcPts val="0"/>
              </a:spcAft>
              <a:buNone/>
              <a:defRPr/>
            </a:pPr>
            <a:endParaRPr lang="en-US" sz="2400" dirty="0"/>
          </a:p>
          <a:p>
            <a:pPr>
              <a:spcAft>
                <a:spcPts val="0"/>
              </a:spcAft>
              <a:defRPr/>
            </a:pPr>
            <a:r>
              <a:rPr lang="en-US" sz="2400" dirty="0"/>
              <a:t>The amount for the PWA CoC will receive will be based on available funds and the application score; typically there is not a funding increase (</a:t>
            </a:r>
            <a:r>
              <a:rPr lang="en-US" sz="2400" b="1" dirty="0">
                <a:solidFill>
                  <a:srgbClr val="FF0000"/>
                </a:solidFill>
              </a:rPr>
              <a:t>$820,230</a:t>
            </a:r>
            <a:r>
              <a:rPr lang="en-US" sz="2400" dirty="0"/>
              <a:t>)</a:t>
            </a:r>
          </a:p>
          <a:p>
            <a:pPr marL="0" indent="0">
              <a:spcAft>
                <a:spcPts val="0"/>
              </a:spcAft>
              <a:buNone/>
              <a:defRPr/>
            </a:pPr>
            <a:endParaRPr lang="en-US" sz="2400" dirty="0"/>
          </a:p>
          <a:p>
            <a:pPr>
              <a:spcAft>
                <a:spcPts val="0"/>
              </a:spcAft>
              <a:defRPr/>
            </a:pPr>
            <a:r>
              <a:rPr lang="en-US" sz="2400" dirty="0"/>
              <a:t>Match Requirement (25% match on the total amount of funds requested by each grantee); and</a:t>
            </a:r>
          </a:p>
          <a:p>
            <a:pPr marL="0" indent="0">
              <a:spcAft>
                <a:spcPts val="0"/>
              </a:spcAft>
              <a:buNone/>
              <a:defRPr/>
            </a:pPr>
            <a:endParaRPr lang="en-US" sz="2400" dirty="0"/>
          </a:p>
          <a:p>
            <a:pPr>
              <a:spcAft>
                <a:spcPts val="0"/>
              </a:spcAft>
              <a:defRPr/>
            </a:pPr>
            <a:r>
              <a:rPr lang="en-US" sz="2400" dirty="0"/>
              <a:t>For grants awarded, DHCD will contract directly with the organization.</a:t>
            </a:r>
          </a:p>
        </p:txBody>
      </p:sp>
    </p:spTree>
    <p:extLst>
      <p:ext uri="{BB962C8B-B14F-4D97-AF65-F5344CB8AC3E}">
        <p14:creationId xmlns:p14="http://schemas.microsoft.com/office/powerpoint/2010/main" val="348622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Program-cont.</a:t>
            </a:r>
          </a:p>
        </p:txBody>
      </p:sp>
      <p:sp>
        <p:nvSpPr>
          <p:cNvPr id="3" name="Content Placeholder 2"/>
          <p:cNvSpPr>
            <a:spLocks noGrp="1"/>
          </p:cNvSpPr>
          <p:nvPr>
            <p:ph idx="1"/>
          </p:nvPr>
        </p:nvSpPr>
        <p:spPr>
          <a:xfrm>
            <a:off x="275492" y="1058007"/>
            <a:ext cx="8212015" cy="5124679"/>
          </a:xfrm>
        </p:spPr>
        <p:txBody>
          <a:bodyPr>
            <a:normAutofit fontScale="85000" lnSpcReduction="10000"/>
          </a:bodyPr>
          <a:lstStyle/>
          <a:p>
            <a:pPr marL="0" indent="0">
              <a:spcAft>
                <a:spcPts val="0"/>
              </a:spcAft>
              <a:buNone/>
              <a:defRPr/>
            </a:pPr>
            <a:r>
              <a:rPr lang="en-US" sz="2800" b="1" dirty="0"/>
              <a:t>VHSP Grant Background</a:t>
            </a:r>
          </a:p>
          <a:p>
            <a:pPr marL="0" indent="0">
              <a:spcAft>
                <a:spcPts val="0"/>
              </a:spcAft>
              <a:buNone/>
              <a:defRPr/>
            </a:pPr>
            <a:endParaRPr lang="en-US" sz="2800" b="1" dirty="0"/>
          </a:p>
          <a:p>
            <a:pPr>
              <a:spcAft>
                <a:spcPts val="0"/>
              </a:spcAft>
              <a:defRPr/>
            </a:pPr>
            <a:r>
              <a:rPr lang="en-US" sz="2600" dirty="0"/>
              <a:t>Virginia Homeless Solutions Program (VHSP) funds support the emergency crisis response system, a housing-focused approach to ensure homelessness is rare, brief, and one-time through coordinated community-based activities. </a:t>
            </a:r>
          </a:p>
          <a:p>
            <a:pPr marL="0" indent="0">
              <a:spcAft>
                <a:spcPts val="0"/>
              </a:spcAft>
              <a:buNone/>
              <a:defRPr/>
            </a:pPr>
            <a:endParaRPr lang="en-US" sz="2600" dirty="0"/>
          </a:p>
          <a:p>
            <a:pPr>
              <a:spcAft>
                <a:spcPts val="0"/>
              </a:spcAft>
              <a:defRPr/>
            </a:pPr>
            <a:r>
              <a:rPr lang="en-US" sz="2600" dirty="0"/>
              <a:t>The goals of VHSP are to assist households experiencing homelessness to quickly regain stability in permanent housing and to prevent households from becoming homeless. </a:t>
            </a:r>
          </a:p>
          <a:p>
            <a:pPr marL="0" indent="0">
              <a:spcAft>
                <a:spcPts val="0"/>
              </a:spcAft>
              <a:buNone/>
              <a:defRPr/>
            </a:pPr>
            <a:endParaRPr lang="en-US" sz="2600" dirty="0"/>
          </a:p>
          <a:p>
            <a:pPr>
              <a:spcAft>
                <a:spcPts val="0"/>
              </a:spcAft>
              <a:defRPr/>
            </a:pPr>
            <a:r>
              <a:rPr lang="en-US" sz="2600" dirty="0"/>
              <a:t>These activities are designed to reduce the overall length of homelessness in the community, the number of households becoming homeless, and the overall rate of formerly homeless households returning to homelessness.</a:t>
            </a:r>
          </a:p>
        </p:txBody>
      </p:sp>
    </p:spTree>
    <p:extLst>
      <p:ext uri="{BB962C8B-B14F-4D97-AF65-F5344CB8AC3E}">
        <p14:creationId xmlns:p14="http://schemas.microsoft.com/office/powerpoint/2010/main" val="93035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Program-cont.</a:t>
            </a:r>
          </a:p>
        </p:txBody>
      </p:sp>
      <p:sp>
        <p:nvSpPr>
          <p:cNvPr id="3" name="Content Placeholder 2"/>
          <p:cNvSpPr>
            <a:spLocks noGrp="1"/>
          </p:cNvSpPr>
          <p:nvPr>
            <p:ph idx="1"/>
          </p:nvPr>
        </p:nvSpPr>
        <p:spPr>
          <a:xfrm>
            <a:off x="275492" y="1702965"/>
            <a:ext cx="8212015" cy="4479721"/>
          </a:xfrm>
        </p:spPr>
        <p:txBody>
          <a:bodyPr>
            <a:normAutofit lnSpcReduction="10000"/>
          </a:bodyPr>
          <a:lstStyle/>
          <a:p>
            <a:pPr marL="0" indent="0">
              <a:spcAft>
                <a:spcPts val="0"/>
              </a:spcAft>
              <a:buNone/>
              <a:defRPr/>
            </a:pPr>
            <a:r>
              <a:rPr lang="en-US" sz="2800" b="1" dirty="0"/>
              <a:t>VHSP Grants - Requirements</a:t>
            </a:r>
          </a:p>
          <a:p>
            <a:pPr marL="0" indent="0">
              <a:spcAft>
                <a:spcPts val="0"/>
              </a:spcAft>
              <a:buNone/>
              <a:defRPr/>
            </a:pPr>
            <a:endParaRPr lang="en-US" sz="2800" b="1" dirty="0"/>
          </a:p>
          <a:p>
            <a:pPr>
              <a:spcAft>
                <a:spcPts val="0"/>
              </a:spcAft>
              <a:defRPr/>
            </a:pPr>
            <a:r>
              <a:rPr lang="en-US" sz="2400" dirty="0"/>
              <a:t>Participation in Coordinated Entry System (CES);</a:t>
            </a:r>
          </a:p>
          <a:p>
            <a:pPr marL="0" indent="0">
              <a:spcAft>
                <a:spcPts val="0"/>
              </a:spcAft>
              <a:buNone/>
              <a:defRPr/>
            </a:pPr>
            <a:endParaRPr lang="en-US" sz="2400" dirty="0"/>
          </a:p>
          <a:p>
            <a:pPr>
              <a:spcAft>
                <a:spcPts val="0"/>
              </a:spcAft>
              <a:defRPr/>
            </a:pPr>
            <a:r>
              <a:rPr lang="en-US" sz="2400" dirty="0"/>
              <a:t>100% of participants assessed with a common assessment tool;</a:t>
            </a:r>
          </a:p>
          <a:p>
            <a:pPr marL="0" indent="0">
              <a:spcAft>
                <a:spcPts val="0"/>
              </a:spcAft>
              <a:buNone/>
              <a:defRPr/>
            </a:pPr>
            <a:endParaRPr lang="en-US" sz="2400" dirty="0"/>
          </a:p>
          <a:p>
            <a:pPr>
              <a:spcAft>
                <a:spcPts val="0"/>
              </a:spcAft>
              <a:defRPr/>
            </a:pPr>
            <a:r>
              <a:rPr lang="en-US" sz="2400" dirty="0"/>
              <a:t>Coordination with other homeless services &amp; prevention providers;</a:t>
            </a:r>
          </a:p>
          <a:p>
            <a:pPr marL="0" indent="0">
              <a:spcAft>
                <a:spcPts val="0"/>
              </a:spcAft>
              <a:buNone/>
              <a:defRPr/>
            </a:pPr>
            <a:endParaRPr lang="en-US" sz="2400" dirty="0"/>
          </a:p>
          <a:p>
            <a:pPr>
              <a:spcAft>
                <a:spcPts val="0"/>
              </a:spcAft>
              <a:defRPr/>
            </a:pPr>
            <a:r>
              <a:rPr lang="en-US" sz="2400" dirty="0"/>
              <a:t>Use of HMIS (DV programs may use another data system);</a:t>
            </a:r>
          </a:p>
          <a:p>
            <a:pPr>
              <a:spcAft>
                <a:spcPts val="0"/>
              </a:spcAft>
              <a:defRPr/>
            </a:pPr>
            <a:endParaRPr lang="en-US" sz="2800" dirty="0"/>
          </a:p>
          <a:p>
            <a:pPr>
              <a:spcAft>
                <a:spcPts val="0"/>
              </a:spcAft>
              <a:defRPr/>
            </a:pPr>
            <a:endParaRPr lang="en-US" dirty="0"/>
          </a:p>
        </p:txBody>
      </p:sp>
    </p:spTree>
    <p:extLst>
      <p:ext uri="{BB962C8B-B14F-4D97-AF65-F5344CB8AC3E}">
        <p14:creationId xmlns:p14="http://schemas.microsoft.com/office/powerpoint/2010/main" val="200059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altLang="en-US" sz="2400" dirty="0"/>
              <a:t> Virginia Homeless Solutions Program-cont.</a:t>
            </a:r>
          </a:p>
        </p:txBody>
      </p:sp>
      <p:sp>
        <p:nvSpPr>
          <p:cNvPr id="3" name="Content Placeholder 2"/>
          <p:cNvSpPr>
            <a:spLocks noGrp="1"/>
          </p:cNvSpPr>
          <p:nvPr>
            <p:ph idx="1"/>
          </p:nvPr>
        </p:nvSpPr>
        <p:spPr>
          <a:xfrm>
            <a:off x="275492" y="1484417"/>
            <a:ext cx="8212015" cy="4698270"/>
          </a:xfrm>
        </p:spPr>
        <p:txBody>
          <a:bodyPr>
            <a:normAutofit fontScale="77500" lnSpcReduction="20000"/>
          </a:bodyPr>
          <a:lstStyle/>
          <a:p>
            <a:pPr marL="0" indent="0">
              <a:spcAft>
                <a:spcPts val="0"/>
              </a:spcAft>
              <a:buNone/>
              <a:defRPr/>
            </a:pPr>
            <a:r>
              <a:rPr lang="en-US" sz="2800" b="1" dirty="0"/>
              <a:t>VHSP Grants – Requirements</a:t>
            </a:r>
          </a:p>
          <a:p>
            <a:pPr marL="0" indent="0">
              <a:spcAft>
                <a:spcPts val="0"/>
              </a:spcAft>
              <a:buNone/>
              <a:defRPr/>
            </a:pPr>
            <a:endParaRPr lang="en-US" sz="2800" b="1" dirty="0"/>
          </a:p>
          <a:p>
            <a:pPr>
              <a:spcAft>
                <a:spcPts val="0"/>
              </a:spcAft>
              <a:defRPr/>
            </a:pPr>
            <a:r>
              <a:rPr lang="en-US" sz="2600" dirty="0"/>
              <a:t>Documentation of project participant homeless status; </a:t>
            </a:r>
          </a:p>
          <a:p>
            <a:pPr marL="0" indent="0">
              <a:spcAft>
                <a:spcPts val="0"/>
              </a:spcAft>
              <a:buNone/>
              <a:defRPr/>
            </a:pPr>
            <a:endParaRPr lang="en-US" sz="2600" dirty="0"/>
          </a:p>
          <a:p>
            <a:pPr>
              <a:spcAft>
                <a:spcPts val="0"/>
              </a:spcAft>
              <a:defRPr/>
            </a:pPr>
            <a:r>
              <a:rPr lang="en-US" sz="2600" dirty="0"/>
              <a:t>Completion of housing barriers assessment &amp; housing plan; </a:t>
            </a:r>
          </a:p>
          <a:p>
            <a:pPr marL="0" indent="0">
              <a:spcAft>
                <a:spcPts val="0"/>
              </a:spcAft>
              <a:buNone/>
              <a:defRPr/>
            </a:pPr>
            <a:endParaRPr lang="en-US" sz="2600" dirty="0"/>
          </a:p>
          <a:p>
            <a:pPr>
              <a:spcAft>
                <a:spcPts val="0"/>
              </a:spcAft>
              <a:defRPr/>
            </a:pPr>
            <a:r>
              <a:rPr lang="en-US" sz="2600" dirty="0"/>
              <a:t>Adherence to primary focus on quick placement into PH; and </a:t>
            </a:r>
          </a:p>
          <a:p>
            <a:pPr marL="0" indent="0">
              <a:spcAft>
                <a:spcPts val="0"/>
              </a:spcAft>
              <a:buNone/>
              <a:defRPr/>
            </a:pPr>
            <a:endParaRPr lang="en-US" sz="2600" dirty="0"/>
          </a:p>
          <a:p>
            <a:pPr>
              <a:spcAft>
                <a:spcPts val="0"/>
              </a:spcAft>
              <a:defRPr/>
            </a:pPr>
            <a:r>
              <a:rPr lang="en-US" sz="2600" dirty="0"/>
              <a:t>Adherence to second focus on housing ability.</a:t>
            </a:r>
          </a:p>
          <a:p>
            <a:pPr marL="0" indent="0">
              <a:spcAft>
                <a:spcPts val="0"/>
              </a:spcAft>
              <a:buNone/>
              <a:defRPr/>
            </a:pPr>
            <a:endParaRPr lang="en-US" sz="2600" dirty="0"/>
          </a:p>
          <a:p>
            <a:pPr>
              <a:spcAft>
                <a:spcPts val="0"/>
              </a:spcAft>
              <a:defRPr/>
            </a:pPr>
            <a:r>
              <a:rPr lang="en-US" sz="2600" dirty="0"/>
              <a:t>Housing First;</a:t>
            </a:r>
          </a:p>
          <a:p>
            <a:pPr marL="0" indent="0">
              <a:spcAft>
                <a:spcPts val="0"/>
              </a:spcAft>
              <a:buNone/>
              <a:defRPr/>
            </a:pPr>
            <a:endParaRPr lang="en-US" sz="2600" dirty="0"/>
          </a:p>
          <a:p>
            <a:pPr>
              <a:spcAft>
                <a:spcPts val="0"/>
              </a:spcAft>
              <a:defRPr/>
            </a:pPr>
            <a:r>
              <a:rPr lang="en-US" sz="2600" dirty="0"/>
              <a:t>Harm Reduction;</a:t>
            </a:r>
          </a:p>
          <a:p>
            <a:pPr marL="0" indent="0">
              <a:spcAft>
                <a:spcPts val="0"/>
              </a:spcAft>
              <a:buNone/>
              <a:defRPr/>
            </a:pPr>
            <a:endParaRPr lang="en-US" sz="2600" dirty="0"/>
          </a:p>
          <a:p>
            <a:pPr>
              <a:spcAft>
                <a:spcPts val="0"/>
              </a:spcAft>
              <a:defRPr/>
            </a:pPr>
            <a:r>
              <a:rPr lang="en-US" sz="2600" dirty="0"/>
              <a:t>Trauma Informed Care; and</a:t>
            </a:r>
          </a:p>
          <a:p>
            <a:pPr marL="0" indent="0">
              <a:spcAft>
                <a:spcPts val="0"/>
              </a:spcAft>
              <a:buNone/>
              <a:defRPr/>
            </a:pPr>
            <a:endParaRPr lang="en-US" sz="2600" dirty="0"/>
          </a:p>
          <a:p>
            <a:pPr>
              <a:spcAft>
                <a:spcPts val="0"/>
              </a:spcAft>
              <a:defRPr/>
            </a:pPr>
            <a:r>
              <a:rPr lang="en-US" sz="2600" dirty="0"/>
              <a:t>Case Management Best Practices.</a:t>
            </a:r>
          </a:p>
          <a:p>
            <a:pPr>
              <a:spcAft>
                <a:spcPts val="0"/>
              </a:spcAft>
              <a:defRPr/>
            </a:pPr>
            <a:endParaRPr lang="en-US" dirty="0"/>
          </a:p>
        </p:txBody>
      </p:sp>
    </p:spTree>
    <p:extLst>
      <p:ext uri="{BB962C8B-B14F-4D97-AF65-F5344CB8AC3E}">
        <p14:creationId xmlns:p14="http://schemas.microsoft.com/office/powerpoint/2010/main" val="899963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PWC Colors 1">
      <a:dk1>
        <a:srgbClr val="000000"/>
      </a:dk1>
      <a:lt1>
        <a:srgbClr val="FFFFFF"/>
      </a:lt1>
      <a:dk2>
        <a:srgbClr val="18276C"/>
      </a:dk2>
      <a:lt2>
        <a:srgbClr val="EBEBEB"/>
      </a:lt2>
      <a:accent1>
        <a:srgbClr val="005EB8"/>
      </a:accent1>
      <a:accent2>
        <a:srgbClr val="FF8200"/>
      </a:accent2>
      <a:accent3>
        <a:srgbClr val="309B41"/>
      </a:accent3>
      <a:accent4>
        <a:srgbClr val="90BA4C"/>
      </a:accent4>
      <a:accent5>
        <a:srgbClr val="DD9D31"/>
      </a:accent5>
      <a:accent6>
        <a:srgbClr val="97999B"/>
      </a:accent6>
      <a:hlink>
        <a:srgbClr val="005EB8"/>
      </a:hlink>
      <a:folHlink>
        <a:srgbClr val="33A0F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15604</TotalTime>
  <Words>912</Words>
  <Application>Microsoft Office PowerPoint</Application>
  <PresentationFormat>On-screen Show (4:3)</PresentationFormat>
  <Paragraphs>188</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Open Sans</vt:lpstr>
      <vt:lpstr>Celestial</vt:lpstr>
      <vt:lpstr>Prince William Area CoC How To Apply Homeless &amp; Special Needs Housing Grant Application Programs Application 2024 to 2026</vt:lpstr>
      <vt:lpstr>Agenda</vt:lpstr>
      <vt:lpstr>Introductions</vt:lpstr>
      <vt:lpstr> Overview</vt:lpstr>
      <vt:lpstr> Overview – cont. </vt:lpstr>
      <vt:lpstr> Virginia Homeless Solutions Program</vt:lpstr>
      <vt:lpstr> Virginia Homeless Solutions Program-cont.</vt:lpstr>
      <vt:lpstr> Virginia Homeless Solutions Program-cont.</vt:lpstr>
      <vt:lpstr> Virginia Homeless Solutions Program-cont.</vt:lpstr>
      <vt:lpstr> Virginia Homeless Solutions Program-cont.</vt:lpstr>
      <vt:lpstr> Virginia Homeless Solutions Program-cont.</vt:lpstr>
      <vt:lpstr> Virginia Homeless Solutions Program-cont.</vt:lpstr>
      <vt:lpstr> Virginia Homeless Solutions Program-cont.</vt:lpstr>
      <vt:lpstr> Virginia Homeless Solutions Program-cont.</vt:lpstr>
      <vt:lpstr>Required Attachments</vt:lpstr>
      <vt:lpstr>Community Application </vt:lpstr>
      <vt:lpstr>Key Dates</vt:lpstr>
      <vt:lpstr>Key Dates</vt:lpstr>
      <vt:lpstr>Key Dates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Wenrich</dc:creator>
  <cp:lastModifiedBy>Carey, Dana</cp:lastModifiedBy>
  <cp:revision>121</cp:revision>
  <cp:lastPrinted>2020-02-18T17:50:15Z</cp:lastPrinted>
  <dcterms:created xsi:type="dcterms:W3CDTF">2017-05-22T19:11:50Z</dcterms:created>
  <dcterms:modified xsi:type="dcterms:W3CDTF">2024-02-15T19:39:47Z</dcterms:modified>
</cp:coreProperties>
</file>