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3"/>
  </p:notesMasterIdLst>
  <p:sldIdLst>
    <p:sldId id="1122" r:id="rId2"/>
    <p:sldId id="266" r:id="rId3"/>
    <p:sldId id="290" r:id="rId4"/>
    <p:sldId id="1133" r:id="rId5"/>
    <p:sldId id="1153" r:id="rId6"/>
    <p:sldId id="1151" r:id="rId7"/>
    <p:sldId id="1152" r:id="rId8"/>
    <p:sldId id="1148" r:id="rId9"/>
    <p:sldId id="1155" r:id="rId10"/>
    <p:sldId id="1154" r:id="rId11"/>
    <p:sldId id="1131"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04" autoAdjust="0"/>
  </p:normalViewPr>
  <p:slideViewPr>
    <p:cSldViewPr snapToGrid="0">
      <p:cViewPr varScale="1">
        <p:scale>
          <a:sx n="70" d="100"/>
          <a:sy n="70" d="100"/>
        </p:scale>
        <p:origin x="51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Freed" userId="538a8ccb2db6da27" providerId="LiveId" clId="{24DC9272-4C83-4ABC-A0E5-F00DCCA825C2}"/>
    <pc:docChg chg="custSel addSld modSld">
      <pc:chgData name="Randy Freed" userId="538a8ccb2db6da27" providerId="LiveId" clId="{24DC9272-4C83-4ABC-A0E5-F00DCCA825C2}" dt="2026-07-23T14:12:04.430" v="584" actId="113"/>
      <pc:docMkLst>
        <pc:docMk/>
      </pc:docMkLst>
      <pc:sldChg chg="modSp mod">
        <pc:chgData name="Randy Freed" userId="538a8ccb2db6da27" providerId="LiveId" clId="{24DC9272-4C83-4ABC-A0E5-F00DCCA825C2}" dt="2026-07-23T14:05:30.694" v="226" actId="20577"/>
        <pc:sldMkLst>
          <pc:docMk/>
          <pc:sldMk cId="542364109" sldId="1148"/>
        </pc:sldMkLst>
        <pc:spChg chg="mod">
          <ac:chgData name="Randy Freed" userId="538a8ccb2db6da27" providerId="LiveId" clId="{24DC9272-4C83-4ABC-A0E5-F00DCCA825C2}" dt="2026-07-23T14:05:30.694" v="226" actId="20577"/>
          <ac:spMkLst>
            <pc:docMk/>
            <pc:sldMk cId="542364109" sldId="1148"/>
            <ac:spMk id="4" creationId="{F59DF2DB-B06D-9EF4-0323-B0B048B60828}"/>
          </ac:spMkLst>
        </pc:spChg>
      </pc:sldChg>
      <pc:sldChg chg="modSp mod">
        <pc:chgData name="Randy Freed" userId="538a8ccb2db6da27" providerId="LiveId" clId="{24DC9272-4C83-4ABC-A0E5-F00DCCA825C2}" dt="2026-07-23T13:42:21.918" v="180" actId="6549"/>
        <pc:sldMkLst>
          <pc:docMk/>
          <pc:sldMk cId="2708045182" sldId="1153"/>
        </pc:sldMkLst>
        <pc:spChg chg="mod">
          <ac:chgData name="Randy Freed" userId="538a8ccb2db6da27" providerId="LiveId" clId="{24DC9272-4C83-4ABC-A0E5-F00DCCA825C2}" dt="2026-07-23T13:42:21.918" v="180" actId="6549"/>
          <ac:spMkLst>
            <pc:docMk/>
            <pc:sldMk cId="2708045182" sldId="1153"/>
            <ac:spMk id="4" creationId="{76136CD7-EAD7-34D1-2588-568661C96AE0}"/>
          </ac:spMkLst>
        </pc:spChg>
      </pc:sldChg>
      <pc:sldChg chg="modSp add mod">
        <pc:chgData name="Randy Freed" userId="538a8ccb2db6da27" providerId="LiveId" clId="{24DC9272-4C83-4ABC-A0E5-F00DCCA825C2}" dt="2026-07-23T14:12:04.430" v="584" actId="113"/>
        <pc:sldMkLst>
          <pc:docMk/>
          <pc:sldMk cId="337223818" sldId="1155"/>
        </pc:sldMkLst>
        <pc:spChg chg="mod">
          <ac:chgData name="Randy Freed" userId="538a8ccb2db6da27" providerId="LiveId" clId="{24DC9272-4C83-4ABC-A0E5-F00DCCA825C2}" dt="2026-07-23T14:12:04.430" v="584" actId="113"/>
          <ac:spMkLst>
            <pc:docMk/>
            <pc:sldMk cId="337223818" sldId="1155"/>
            <ac:spMk id="4" creationId="{88EBBD79-DEA3-5D41-7167-F19CEC675D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FF556DB-B819-4B10-A90C-42110A494D5D}" type="datetimeFigureOut">
              <a:rPr lang="en-US" smtClean="0"/>
              <a:t>7/23/2026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4245451-3677-4AA6-9B98-6316F607F2CF}" type="slidenum">
              <a:rPr lang="en-US" smtClean="0"/>
              <a:t>‹#›</a:t>
            </a:fld>
            <a:endParaRPr lang="en-US"/>
          </a:p>
        </p:txBody>
      </p:sp>
    </p:spTree>
    <p:extLst>
      <p:ext uri="{BB962C8B-B14F-4D97-AF65-F5344CB8AC3E}">
        <p14:creationId xmlns:p14="http://schemas.microsoft.com/office/powerpoint/2010/main" val="20109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45451-3677-4AA6-9B98-6316F607F2CF}" type="slidenum">
              <a:rPr lang="en-US" smtClean="0"/>
              <a:t>4</a:t>
            </a:fld>
            <a:endParaRPr lang="en-US"/>
          </a:p>
        </p:txBody>
      </p:sp>
    </p:spTree>
    <p:extLst>
      <p:ext uri="{BB962C8B-B14F-4D97-AF65-F5344CB8AC3E}">
        <p14:creationId xmlns:p14="http://schemas.microsoft.com/office/powerpoint/2010/main" val="310537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CFC8-1A09-78AB-2DA2-3CBBD7DCF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9E44F-8305-1349-F8FB-A5C3A05C9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E8547-5431-688F-BE79-FA3E9ACE63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4A5AB-1DDD-78BB-025E-A8C847AEE106}"/>
              </a:ext>
            </a:extLst>
          </p:cNvPr>
          <p:cNvSpPr>
            <a:spLocks noGrp="1"/>
          </p:cNvSpPr>
          <p:nvPr>
            <p:ph type="sldNum" sz="quarter" idx="5"/>
          </p:nvPr>
        </p:nvSpPr>
        <p:spPr/>
        <p:txBody>
          <a:bodyPr/>
          <a:lstStyle/>
          <a:p>
            <a:fld id="{54245451-3677-4AA6-9B98-6316F607F2CF}" type="slidenum">
              <a:rPr lang="en-US" smtClean="0"/>
              <a:t>5</a:t>
            </a:fld>
            <a:endParaRPr lang="en-US"/>
          </a:p>
        </p:txBody>
      </p:sp>
    </p:spTree>
    <p:extLst>
      <p:ext uri="{BB962C8B-B14F-4D97-AF65-F5344CB8AC3E}">
        <p14:creationId xmlns:p14="http://schemas.microsoft.com/office/powerpoint/2010/main" val="349405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1D8B-A3DA-BE9D-D80D-A974D22B0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3342E-9F0C-A239-7CA2-995386CD8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343FA-C0EB-C0E3-97D8-7D463282B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13D33-3726-EF97-DEA3-A602F89AABF2}"/>
              </a:ext>
            </a:extLst>
          </p:cNvPr>
          <p:cNvSpPr>
            <a:spLocks noGrp="1"/>
          </p:cNvSpPr>
          <p:nvPr>
            <p:ph type="sldNum" sz="quarter" idx="5"/>
          </p:nvPr>
        </p:nvSpPr>
        <p:spPr/>
        <p:txBody>
          <a:bodyPr/>
          <a:lstStyle/>
          <a:p>
            <a:fld id="{54245451-3677-4AA6-9B98-6316F607F2CF}" type="slidenum">
              <a:rPr lang="en-US" smtClean="0"/>
              <a:t>6</a:t>
            </a:fld>
            <a:endParaRPr lang="en-US"/>
          </a:p>
        </p:txBody>
      </p:sp>
    </p:spTree>
    <p:extLst>
      <p:ext uri="{BB962C8B-B14F-4D97-AF65-F5344CB8AC3E}">
        <p14:creationId xmlns:p14="http://schemas.microsoft.com/office/powerpoint/2010/main" val="107724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6D82-9679-9CA9-D95F-B1D76E71E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3D66D-F35A-FB3D-4168-D12EE599F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F2D66-AA05-1ABC-1BFA-83703F079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0CDF88-FF2E-52B5-54F3-1BE42C309740}"/>
              </a:ext>
            </a:extLst>
          </p:cNvPr>
          <p:cNvSpPr>
            <a:spLocks noGrp="1"/>
          </p:cNvSpPr>
          <p:nvPr>
            <p:ph type="sldNum" sz="quarter" idx="5"/>
          </p:nvPr>
        </p:nvSpPr>
        <p:spPr/>
        <p:txBody>
          <a:bodyPr/>
          <a:lstStyle/>
          <a:p>
            <a:fld id="{54245451-3677-4AA6-9B98-6316F607F2CF}" type="slidenum">
              <a:rPr lang="en-US" smtClean="0"/>
              <a:t>7</a:t>
            </a:fld>
            <a:endParaRPr lang="en-US"/>
          </a:p>
        </p:txBody>
      </p:sp>
    </p:spTree>
    <p:extLst>
      <p:ext uri="{BB962C8B-B14F-4D97-AF65-F5344CB8AC3E}">
        <p14:creationId xmlns:p14="http://schemas.microsoft.com/office/powerpoint/2010/main" val="176965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5D0D-C78D-28C5-543B-27DB57CC2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B6375-3DD9-0B31-E597-EA4861F76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94F7B-5467-DF30-0024-253709F5DC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7D66A-A16F-37EB-E500-4C396BB14577}"/>
              </a:ext>
            </a:extLst>
          </p:cNvPr>
          <p:cNvSpPr>
            <a:spLocks noGrp="1"/>
          </p:cNvSpPr>
          <p:nvPr>
            <p:ph type="sldNum" sz="quarter" idx="5"/>
          </p:nvPr>
        </p:nvSpPr>
        <p:spPr/>
        <p:txBody>
          <a:bodyPr/>
          <a:lstStyle/>
          <a:p>
            <a:fld id="{54245451-3677-4AA6-9B98-6316F607F2CF}" type="slidenum">
              <a:rPr lang="en-US" smtClean="0"/>
              <a:t>8</a:t>
            </a:fld>
            <a:endParaRPr lang="en-US"/>
          </a:p>
        </p:txBody>
      </p:sp>
    </p:spTree>
    <p:extLst>
      <p:ext uri="{BB962C8B-B14F-4D97-AF65-F5344CB8AC3E}">
        <p14:creationId xmlns:p14="http://schemas.microsoft.com/office/powerpoint/2010/main" val="162406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C256-9B80-7FA8-73C4-292F296D2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FF888-9753-8C62-4339-7B9A3ECED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D8FB1-7B30-5F6B-74D0-5389B258C0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8E076C-D2F3-8C6B-2F2B-E5B9C740750E}"/>
              </a:ext>
            </a:extLst>
          </p:cNvPr>
          <p:cNvSpPr>
            <a:spLocks noGrp="1"/>
          </p:cNvSpPr>
          <p:nvPr>
            <p:ph type="sldNum" sz="quarter" idx="5"/>
          </p:nvPr>
        </p:nvSpPr>
        <p:spPr/>
        <p:txBody>
          <a:bodyPr/>
          <a:lstStyle/>
          <a:p>
            <a:fld id="{54245451-3677-4AA6-9B98-6316F607F2CF}" type="slidenum">
              <a:rPr lang="en-US" smtClean="0"/>
              <a:t>9</a:t>
            </a:fld>
            <a:endParaRPr lang="en-US"/>
          </a:p>
        </p:txBody>
      </p:sp>
    </p:spTree>
    <p:extLst>
      <p:ext uri="{BB962C8B-B14F-4D97-AF65-F5344CB8AC3E}">
        <p14:creationId xmlns:p14="http://schemas.microsoft.com/office/powerpoint/2010/main" val="263609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D6D5C-3CA9-5242-DD22-F40318D3C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9A2DB-2ADF-0458-EE34-A3C4262C9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B2F15-3137-5E85-36FA-E74D10CD31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BBF3BA-E25E-93AF-385F-72026A4F35B9}"/>
              </a:ext>
            </a:extLst>
          </p:cNvPr>
          <p:cNvSpPr>
            <a:spLocks noGrp="1"/>
          </p:cNvSpPr>
          <p:nvPr>
            <p:ph type="sldNum" sz="quarter" idx="5"/>
          </p:nvPr>
        </p:nvSpPr>
        <p:spPr/>
        <p:txBody>
          <a:bodyPr/>
          <a:lstStyle/>
          <a:p>
            <a:fld id="{54245451-3677-4AA6-9B98-6316F607F2CF}" type="slidenum">
              <a:rPr lang="en-US" smtClean="0"/>
              <a:t>10</a:t>
            </a:fld>
            <a:endParaRPr lang="en-US"/>
          </a:p>
        </p:txBody>
      </p:sp>
    </p:spTree>
    <p:extLst>
      <p:ext uri="{BB962C8B-B14F-4D97-AF65-F5344CB8AC3E}">
        <p14:creationId xmlns:p14="http://schemas.microsoft.com/office/powerpoint/2010/main" val="260217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1484558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489207797"/>
      </p:ext>
    </p:extLst>
  </p:cSld>
  <p:clrMapOvr>
    <a:overrideClrMapping bg1="lt1" tx1="dk1" bg2="lt2" tx2="dk2" accent1="accent1" accent2="accent2" accent3="accent3" accent4="accent4" accent5="accent5" accent6="accent6" hlink="hlink" folHlink="folHlink"/>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1735899977"/>
      </p:ext>
    </p:extLst>
  </p:cSld>
  <p:clrMapOvr>
    <a:overrideClrMapping bg1="lt1" tx1="dk1" bg2="lt2" tx2="dk2" accent1="accent1" accent2="accent2" accent3="accent3" accent4="accent4" accent5="accent5" accent6="accent6" hlink="hlink" folHlink="folHlink"/>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8673433"/>
      </p:ext>
    </p:extLst>
  </p:cSld>
  <p:clrMapOvr>
    <a:overrideClrMapping bg1="lt1" tx1="dk1" bg2="lt2" tx2="dk2" accent1="accent1" accent2="accent2" accent3="accent3" accent4="accent4" accent5="accent5" accent6="accent6" hlink="hlink" folHlink="folHlink"/>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245538177"/>
      </p:ext>
    </p:extLst>
  </p:cSld>
  <p:clrMapOvr>
    <a:overrideClrMapping bg1="lt1" tx1="dk1" bg2="lt2" tx2="dk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340382801"/>
      </p:ext>
    </p:extLst>
  </p:cSld>
  <p:clrMapOvr>
    <a:overrideClrMapping bg1="lt1" tx1="dk1" bg2="lt2" tx2="dk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3330464187"/>
      </p:ext>
    </p:extLst>
  </p:cSld>
  <p:clrMapOvr>
    <a:overrideClrMapping bg1="lt1" tx1="dk1" bg2="lt2" tx2="dk2" accent1="accent1" accent2="accent2" accent3="accent3" accent4="accent4" accent5="accent5" accent6="accent6" hlink="hlink" folHlink="folHlink"/>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5973476"/>
      </p:ext>
    </p:extLst>
  </p:cSld>
  <p:clrMapOvr>
    <a:overrideClrMapping bg1="lt1" tx1="dk1" bg2="lt2" tx2="dk2" accent1="accent1" accent2="accent2" accent3="accent3" accent4="accent4" accent5="accent5" accent6="accent6" hlink="hlink" folHlink="folHlink"/>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16188380"/>
      </p:ext>
    </p:extLst>
  </p:cSld>
  <p:clrMapOvr>
    <a:overrideClrMapping bg1="lt1" tx1="dk1" bg2="lt2" tx2="dk2" accent1="accent1" accent2="accent2" accent3="accent3" accent4="accent4" accent5="accent5" accent6="accent6" hlink="hlink" folHlink="folHlink"/>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bg>
      <p:bgRef idx="1003">
        <a:schemeClr val="bg2"/>
      </p:bgRef>
    </p:bg>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13"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lvl2pPr marL="647700" indent="-342900">
              <a:spcBef>
                <a:spcPts val="600"/>
              </a:spcBef>
              <a:buFont typeface="Wingdings" panose="05000000000000000000" pitchFamily="2" charset="2"/>
              <a:buChar char="§"/>
              <a:defRPr sz="2000"/>
            </a:lvl2pPr>
            <a:lvl3pPr>
              <a:lnSpc>
                <a:spcPct val="100000"/>
              </a:lnSpc>
              <a:spcBef>
                <a:spcPts val="600"/>
              </a:spcBef>
              <a:defRPr sz="1800"/>
            </a:lvl3pPr>
          </a:lstStyle>
          <a:p>
            <a:r>
              <a:rPr dirty="0"/>
              <a:t>Slide bullet text</a:t>
            </a:r>
            <a:endParaRPr lang="en-US" dirty="0"/>
          </a:p>
          <a:p>
            <a:pPr lvl="1"/>
            <a:r>
              <a:rPr lang="en-US" dirty="0"/>
              <a:t>Slide bullet text</a:t>
            </a:r>
          </a:p>
          <a:p>
            <a:pPr lvl="2"/>
            <a:r>
              <a:rPr lang="en-US" dirty="0"/>
              <a:t>Slide bullet text</a:t>
            </a:r>
            <a:endParaRPr dirty="0"/>
          </a:p>
          <a:p>
            <a:pPr lvl="1"/>
            <a:endParaRPr dirty="0"/>
          </a:p>
          <a:p>
            <a:pPr lvl="2"/>
            <a:endParaRPr dirty="0"/>
          </a:p>
          <a:p>
            <a:pPr lvl="3"/>
            <a:endParaRPr dirty="0"/>
          </a:p>
          <a:p>
            <a:pPr lvl="4"/>
            <a:endParaRPr dirty="0"/>
          </a:p>
        </p:txBody>
      </p:sp>
      <p:sp>
        <p:nvSpPr>
          <p:cNvPr id="4" name="Slide Number Placeholder 3">
            <a:extLst>
              <a:ext uri="{FF2B5EF4-FFF2-40B4-BE49-F238E27FC236}">
                <a16:creationId xmlns:a16="http://schemas.microsoft.com/office/drawing/2014/main" id="{920ADF48-B76A-597A-F40B-5A3E339ED7A7}"/>
              </a:ext>
            </a:extLst>
          </p:cNvPr>
          <p:cNvSpPr>
            <a:spLocks noGrp="1"/>
          </p:cNvSpPr>
          <p:nvPr>
            <p:ph type="sldNum" sz="quarter" idx="14"/>
          </p:nvPr>
        </p:nvSpPr>
        <p:spPr>
          <a:xfrm>
            <a:off x="11234487" y="6443330"/>
            <a:ext cx="596285" cy="345396"/>
          </a:xfrm>
        </p:spPr>
        <p:txBody>
          <a:bodyPr/>
          <a:lstStyle>
            <a:lvl1pPr>
              <a:defRPr sz="1600" b="1">
                <a:solidFill>
                  <a:schemeClr val="tx1"/>
                </a:solidFill>
              </a:defRPr>
            </a:lvl1pPr>
          </a:lstStyle>
          <a:p>
            <a:fld id="{86CB4B4D-7CA3-9044-876B-883B54F8677D}" type="slidenum">
              <a:rPr lang="en-US" smtClean="0"/>
              <a:pPr/>
              <a:t>‹#›</a:t>
            </a:fld>
            <a:endParaRPr lang="en-US" dirty="0"/>
          </a:p>
        </p:txBody>
      </p:sp>
      <p:pic>
        <p:nvPicPr>
          <p:cNvPr id="5" name="Picture 4" descr="A gold emblem with a hand holding a scale&#10;&#10;Description automatically generated">
            <a:extLst>
              <a:ext uri="{FF2B5EF4-FFF2-40B4-BE49-F238E27FC236}">
                <a16:creationId xmlns:a16="http://schemas.microsoft.com/office/drawing/2014/main" id="{0D6C7947-622A-619B-E281-742878F8BA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50" y="6150226"/>
            <a:ext cx="596285" cy="638500"/>
          </a:xfrm>
          <a:prstGeom prst="rect">
            <a:avLst/>
          </a:prstGeom>
        </p:spPr>
      </p:pic>
    </p:spTree>
    <p:extLst>
      <p:ext uri="{BB962C8B-B14F-4D97-AF65-F5344CB8AC3E}">
        <p14:creationId xmlns:p14="http://schemas.microsoft.com/office/powerpoint/2010/main" val="134718868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1 Standard (1x1)">
    <p:bg>
      <p:bgRef idx="1003">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pic>
        <p:nvPicPr>
          <p:cNvPr id="3" name="Picture 2" descr="A gold emblem with a hand holding a scale&#10;&#10;Description automatically generated">
            <a:extLst>
              <a:ext uri="{FF2B5EF4-FFF2-40B4-BE49-F238E27FC236}">
                <a16:creationId xmlns:a16="http://schemas.microsoft.com/office/drawing/2014/main" id="{A21BD019-9FFC-858F-51F4-0341DB0EC6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741" y="6115665"/>
            <a:ext cx="607806" cy="650836"/>
          </a:xfrm>
          <a:prstGeom prst="rect">
            <a:avLst/>
          </a:prstGeom>
        </p:spPr>
      </p:pic>
    </p:spTree>
    <p:extLst>
      <p:ext uri="{BB962C8B-B14F-4D97-AF65-F5344CB8AC3E}">
        <p14:creationId xmlns:p14="http://schemas.microsoft.com/office/powerpoint/2010/main" val="32630528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122921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8272525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416104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58733994"/>
      </p:ext>
    </p:extLst>
  </p:cSld>
  <p:clrMapOvr>
    <a:overrideClrMapping bg1="lt1" tx1="dk1" bg2="lt2" tx2="dk2" accent1="accent1" accent2="accent2" accent3="accent3" accent4="accent4" accent5="accent5" accent6="accent6" hlink="hlink" folHlink="folHlink"/>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7772367"/>
      </p:ext>
    </p:extLst>
  </p:cSld>
  <p:clrMapOvr>
    <a:overrideClrMapping bg1="lt1" tx1="dk1" bg2="lt2" tx2="dk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94606016"/>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7/23/2026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44814174"/>
      </p:ext>
    </p:extLst>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35209624"/>
      </p:ext>
    </p:extLst>
  </p:cSld>
  <p:clrMapOvr>
    <a:overrideClrMapping bg1="lt1" tx1="dk1" bg2="lt2" tx2="dk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2CDE20F-407C-4D48-BD65-F349ABB547CD}" type="slidenum">
              <a:rPr lang="en-US" smtClean="0"/>
              <a:t>‹#›</a:t>
            </a:fld>
            <a:endParaRPr lang="en-US"/>
          </a:p>
        </p:txBody>
      </p:sp>
    </p:spTree>
    <p:extLst>
      <p:ext uri="{BB962C8B-B14F-4D97-AF65-F5344CB8AC3E}">
        <p14:creationId xmlns:p14="http://schemas.microsoft.com/office/powerpoint/2010/main" val="62031034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wcva.gov/assets/2024-04/Sustainability%20Commission%20Recommendations%20for%20Data%20Center%20Emissions%20Res%20No.%2024-008.pdf"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8D0E4-F88D-9BA4-34BD-59B488C2B626}"/>
              </a:ext>
            </a:extLst>
          </p:cNvPr>
          <p:cNvSpPr>
            <a:spLocks noGrp="1"/>
          </p:cNvSpPr>
          <p:nvPr>
            <p:ph sz="quarter" idx="12"/>
          </p:nvPr>
        </p:nvSpPr>
        <p:spPr>
          <a:xfrm>
            <a:off x="263525" y="3873357"/>
            <a:ext cx="11664950" cy="2363931"/>
          </a:xfrm>
        </p:spPr>
        <p:txBody>
          <a:bodyPr>
            <a:normAutofit/>
          </a:bodyPr>
          <a:lstStyle/>
          <a:p>
            <a:pPr marL="0" indent="0" algn="ctr">
              <a:buNone/>
            </a:pPr>
            <a:r>
              <a:rPr lang="en-US" sz="2400" b="1" dirty="0"/>
              <a:t>July 23, 2026</a:t>
            </a:r>
          </a:p>
          <a:p>
            <a:pPr marL="0" indent="0" algn="ctr">
              <a:buNone/>
            </a:pPr>
            <a:endParaRPr lang="en-US" sz="2400" b="1" dirty="0"/>
          </a:p>
          <a:p>
            <a:pPr marL="0" indent="0" algn="ctr">
              <a:buNone/>
            </a:pPr>
            <a:r>
              <a:rPr lang="en-US" sz="2400" b="1" dirty="0"/>
              <a:t>Randy Freed</a:t>
            </a:r>
          </a:p>
          <a:p>
            <a:pPr marL="0" indent="0" algn="ctr">
              <a:buNone/>
            </a:pPr>
            <a:endParaRPr lang="en-US" sz="1200" b="1" dirty="0"/>
          </a:p>
        </p:txBody>
      </p:sp>
      <p:sp>
        <p:nvSpPr>
          <p:cNvPr id="3" name="Title 2">
            <a:extLst>
              <a:ext uri="{FF2B5EF4-FFF2-40B4-BE49-F238E27FC236}">
                <a16:creationId xmlns:a16="http://schemas.microsoft.com/office/drawing/2014/main" id="{9E6AD84D-65D8-2CA0-E102-13ACA2685E17}"/>
              </a:ext>
            </a:extLst>
          </p:cNvPr>
          <p:cNvSpPr>
            <a:spLocks noGrp="1"/>
          </p:cNvSpPr>
          <p:nvPr>
            <p:ph type="title"/>
          </p:nvPr>
        </p:nvSpPr>
        <p:spPr>
          <a:xfrm>
            <a:off x="348585" y="1660633"/>
            <a:ext cx="11661776" cy="1594631"/>
          </a:xfrm>
        </p:spPr>
        <p:txBody>
          <a:bodyPr/>
          <a:lstStyle/>
          <a:p>
            <a:pPr algn="ctr"/>
            <a:br>
              <a:rPr lang="en-US" sz="3200" dirty="0"/>
            </a:br>
            <a:r>
              <a:rPr lang="en-US" sz="3200" dirty="0"/>
              <a:t>Reiterating the SC Recommendation for a Pause on Data Center Approvals </a:t>
            </a:r>
            <a:br>
              <a:rPr lang="en-US" sz="3200" dirty="0"/>
            </a:br>
            <a:br>
              <a:rPr lang="en-US" sz="3200" dirty="0"/>
            </a:br>
            <a:r>
              <a:rPr lang="en-US" sz="2400" dirty="0"/>
              <a:t>Prince William County Sustainability Commission</a:t>
            </a:r>
            <a:br>
              <a:rPr lang="en-US" sz="2400" dirty="0"/>
            </a:br>
            <a:br>
              <a:rPr lang="en-US" sz="2400" dirty="0"/>
            </a:br>
            <a:r>
              <a:rPr lang="en-US" sz="2400" dirty="0"/>
              <a:t>Draft v1</a:t>
            </a:r>
            <a:endParaRPr lang="en-US" sz="3200" dirty="0"/>
          </a:p>
        </p:txBody>
      </p:sp>
    </p:spTree>
    <p:extLst>
      <p:ext uri="{BB962C8B-B14F-4D97-AF65-F5344CB8AC3E}">
        <p14:creationId xmlns:p14="http://schemas.microsoft.com/office/powerpoint/2010/main" val="374831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A2D7D-776A-FE86-C4FA-996304D65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52D97-4436-E2D1-0AEC-D03885FC71ED}"/>
              </a:ext>
            </a:extLst>
          </p:cNvPr>
          <p:cNvSpPr>
            <a:spLocks noGrp="1"/>
          </p:cNvSpPr>
          <p:nvPr>
            <p:ph type="title"/>
          </p:nvPr>
        </p:nvSpPr>
        <p:spPr>
          <a:xfrm>
            <a:off x="646111" y="339187"/>
            <a:ext cx="9404723" cy="1400530"/>
          </a:xfrm>
        </p:spPr>
        <p:txBody>
          <a:bodyPr>
            <a:normAutofit/>
          </a:bodyPr>
          <a:lstStyle/>
          <a:p>
            <a:r>
              <a:rPr lang="en-US" sz="4000" b="1" dirty="0"/>
              <a:t>Next Steps</a:t>
            </a:r>
            <a:endParaRPr lang="en-US" sz="4000" b="1" dirty="0">
              <a:solidFill>
                <a:schemeClr val="accent1"/>
              </a:solidFill>
            </a:endParaRPr>
          </a:p>
        </p:txBody>
      </p:sp>
      <p:sp>
        <p:nvSpPr>
          <p:cNvPr id="4" name="Text Placeholder 3">
            <a:extLst>
              <a:ext uri="{FF2B5EF4-FFF2-40B4-BE49-F238E27FC236}">
                <a16:creationId xmlns:a16="http://schemas.microsoft.com/office/drawing/2014/main" id="{3360371B-904C-A3C5-921D-E2BA00720696}"/>
              </a:ext>
            </a:extLst>
          </p:cNvPr>
          <p:cNvSpPr>
            <a:spLocks noGrp="1"/>
          </p:cNvSpPr>
          <p:nvPr>
            <p:ph type="body" idx="1"/>
          </p:nvPr>
        </p:nvSpPr>
        <p:spPr>
          <a:xfrm>
            <a:off x="758951" y="1819656"/>
            <a:ext cx="10786937" cy="4915322"/>
          </a:xfrm>
        </p:spPr>
        <p:txBody>
          <a:bodyPr>
            <a:normAutofit/>
          </a:bodyPr>
          <a:lstStyle/>
          <a:p>
            <a:pPr marL="457200" indent="-457200">
              <a:lnSpc>
                <a:spcPct val="107000"/>
              </a:lnSpc>
              <a:spcAft>
                <a:spcPts val="800"/>
              </a:spcAft>
              <a:buClr>
                <a:schemeClr val="tx1"/>
              </a:buClr>
              <a:buFont typeface="+mj-lt"/>
              <a:buAutoNum type="arabicPeriod"/>
            </a:pPr>
            <a:r>
              <a:rPr lang="en-US" sz="2400" b="1" kern="100" dirty="0">
                <a:latin typeface="Aptos" panose="020B0004020202020204" pitchFamily="34" charset="0"/>
                <a:ea typeface="Aptos" panose="020B0004020202020204" pitchFamily="34" charset="0"/>
                <a:cs typeface="Times New Roman" panose="02020603050405020304" pitchFamily="18" charset="0"/>
              </a:rPr>
              <a:t>Draft revised/updated resolution</a:t>
            </a:r>
          </a:p>
          <a:p>
            <a:pPr marL="457200" indent="-457200">
              <a:lnSpc>
                <a:spcPct val="107000"/>
              </a:lnSpc>
              <a:spcAft>
                <a:spcPts val="800"/>
              </a:spcAft>
              <a:buClr>
                <a:schemeClr val="tx1"/>
              </a:buClr>
              <a:buFont typeface="+mj-lt"/>
              <a:buAutoNum type="arabicPeriod"/>
            </a:pPr>
            <a:r>
              <a:rPr lang="en-US" sz="2400" b="1" kern="100" dirty="0">
                <a:latin typeface="Aptos" panose="020B0004020202020204" pitchFamily="34" charset="0"/>
                <a:cs typeface="Times New Roman" panose="02020603050405020304" pitchFamily="18" charset="0"/>
              </a:rPr>
              <a:t>Circulate by email prior to next meeting, and aim to vote in August.</a:t>
            </a:r>
          </a:p>
          <a:p>
            <a:pPr marL="457200" indent="-457200">
              <a:lnSpc>
                <a:spcPct val="107000"/>
              </a:lnSpc>
              <a:spcAft>
                <a:spcPts val="800"/>
              </a:spcAft>
              <a:buClr>
                <a:schemeClr val="tx1"/>
              </a:buClr>
              <a:buFont typeface="+mj-lt"/>
              <a:buAutoNum type="arabicPeriod"/>
            </a:pPr>
            <a:r>
              <a:rPr lang="en-US" sz="2400" b="1" kern="100" dirty="0">
                <a:latin typeface="Aptos" panose="020B0004020202020204" pitchFamily="34" charset="0"/>
                <a:cs typeface="Times New Roman" panose="02020603050405020304" pitchFamily="18" charset="0"/>
              </a:rPr>
              <a:t>Commissioners meet with Supervisors to communicate need for action</a:t>
            </a:r>
          </a:p>
          <a:p>
            <a:pPr>
              <a:lnSpc>
                <a:spcPct val="107000"/>
              </a:lnSpc>
              <a:spcAft>
                <a:spcPts val="800"/>
              </a:spcAft>
              <a:buClr>
                <a:schemeClr val="tx1"/>
              </a:buClr>
              <a:buFont typeface="Symbol" panose="05050102010706020507" pitchFamily="18" charset="2"/>
              <a:buChar char=""/>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1EE3155-BEF7-FFE9-D3CA-1FF2E9AB4184}"/>
              </a:ext>
            </a:extLst>
          </p:cNvPr>
          <p:cNvSpPr>
            <a:spLocks noGrp="1"/>
          </p:cNvSpPr>
          <p:nvPr>
            <p:ph type="sldNum" sz="quarter" idx="14"/>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17040156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329A6CA9-8762-A161-B34A-BEA44C2F2C37}"/>
              </a:ext>
            </a:extLst>
          </p:cNvPr>
          <p:cNvSpPr txBox="1"/>
          <p:nvPr/>
        </p:nvSpPr>
        <p:spPr>
          <a:xfrm>
            <a:off x="5590495" y="466642"/>
            <a:ext cx="6261917" cy="3308840"/>
          </a:xfrm>
          <a:prstGeom prst="rect">
            <a:avLst/>
          </a:prstGeom>
        </p:spPr>
        <p:txBody>
          <a:bodyPr vert="horz" lIns="91440" tIns="45720" rIns="91440" bIns="45720" rtlCol="0" anchor="b">
            <a:normAutofit/>
          </a:bodyPr>
          <a:lstStyle/>
          <a:p>
            <a:pPr defTabSz="457200">
              <a:spcBef>
                <a:spcPct val="0"/>
              </a:spcBef>
              <a:spcAft>
                <a:spcPts val="600"/>
              </a:spcAft>
            </a:pPr>
            <a:r>
              <a:rPr lang="en-US" sz="7200" b="1" dirty="0">
                <a:solidFill>
                  <a:schemeClr val="tx2"/>
                </a:solidFill>
                <a:latin typeface="+mj-lt"/>
                <a:ea typeface="+mj-ea"/>
                <a:cs typeface="+mj-cs"/>
              </a:rPr>
              <a:t>Discussion</a:t>
            </a:r>
          </a:p>
        </p:txBody>
      </p:sp>
      <p:pic>
        <p:nvPicPr>
          <p:cNvPr id="6" name="Picture 5" descr="Question marks in a line and one question mark is lit">
            <a:extLst>
              <a:ext uri="{FF2B5EF4-FFF2-40B4-BE49-F238E27FC236}">
                <a16:creationId xmlns:a16="http://schemas.microsoft.com/office/drawing/2014/main" id="{86536538-7DFE-DE8E-129C-A7F6E3AF2C43}"/>
              </a:ext>
            </a:extLst>
          </p:cNvPr>
          <p:cNvPicPr>
            <a:picLocks noChangeAspect="1"/>
          </p:cNvPicPr>
          <p:nvPr/>
        </p:nvPicPr>
        <p:blipFill>
          <a:blip r:embed="rId7"/>
          <a:srcRect l="4987" r="49902" b="-1"/>
          <a:stretch/>
        </p:blipFill>
        <p:spPr>
          <a:xfrm>
            <a:off x="-1" y="10"/>
            <a:ext cx="4634681" cy="6857990"/>
          </a:xfrm>
          <a:prstGeom prst="rect">
            <a:avLst/>
          </a:prstGeom>
        </p:spPr>
      </p:pic>
      <p:sp>
        <p:nvSpPr>
          <p:cNvPr id="2" name="Footer Placeholder 1">
            <a:extLst>
              <a:ext uri="{FF2B5EF4-FFF2-40B4-BE49-F238E27FC236}">
                <a16:creationId xmlns:a16="http://schemas.microsoft.com/office/drawing/2014/main" id="{C622BB54-4FCE-D2BF-FB02-38510DF692A4}"/>
              </a:ext>
            </a:extLst>
          </p:cNvPr>
          <p:cNvSpPr>
            <a:spLocks noGrp="1"/>
          </p:cNvSpPr>
          <p:nvPr>
            <p:ph type="ftr" sz="quarter" idx="11"/>
          </p:nvPr>
        </p:nvSpPr>
        <p:spPr>
          <a:xfrm>
            <a:off x="5282381" y="6355080"/>
            <a:ext cx="3927360" cy="304801"/>
          </a:xfrm>
        </p:spPr>
        <p:txBody>
          <a:bodyPr vert="horz" lIns="91440" tIns="45720" rIns="91440" bIns="45720" rtlCol="0" anchor="b">
            <a:normAutofit/>
          </a:bodyPr>
          <a:lstStyle/>
          <a:p>
            <a:endParaRPr lang="en-US" sz="1100" b="0" i="0" kern="1200">
              <a:solidFill>
                <a:schemeClr val="tx1">
                  <a:tint val="75000"/>
                  <a:alpha val="60000"/>
                </a:schemeClr>
              </a:solidFill>
              <a:latin typeface="+mn-lt"/>
              <a:ea typeface="+mn-ea"/>
              <a:cs typeface="+mn-cs"/>
            </a:endParaRPr>
          </a:p>
        </p:txBody>
      </p:sp>
    </p:spTree>
    <p:extLst>
      <p:ext uri="{BB962C8B-B14F-4D97-AF65-F5344CB8AC3E}">
        <p14:creationId xmlns:p14="http://schemas.microsoft.com/office/powerpoint/2010/main" val="261883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F61A-C4E7-4FE5-9EB0-14357B65CCEF}"/>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dirty="0">
                <a:solidFill>
                  <a:schemeClr val="tx1"/>
                </a:solidFill>
              </a:rPr>
              <a:t>Objectives &amp; Outline</a:t>
            </a:r>
          </a:p>
        </p:txBody>
      </p:sp>
      <p:sp>
        <p:nvSpPr>
          <p:cNvPr id="4" name="Text Placeholder 3">
            <a:extLst>
              <a:ext uri="{FF2B5EF4-FFF2-40B4-BE49-F238E27FC236}">
                <a16:creationId xmlns:a16="http://schemas.microsoft.com/office/drawing/2014/main" id="{BE168265-8393-4B66-8752-5FA7B8B7638E}"/>
              </a:ext>
            </a:extLst>
          </p:cNvPr>
          <p:cNvSpPr>
            <a:spLocks noGrp="1"/>
          </p:cNvSpPr>
          <p:nvPr>
            <p:ph type="body" idx="1"/>
          </p:nvPr>
        </p:nvSpPr>
        <p:spPr>
          <a:xfrm>
            <a:off x="648930" y="1592494"/>
            <a:ext cx="6188189" cy="4561418"/>
          </a:xfrm>
        </p:spPr>
        <p:txBody>
          <a:bodyPr vert="horz" lIns="91440" tIns="45720" rIns="91440" bIns="45720" rtlCol="0">
            <a:noAutofit/>
          </a:bodyPr>
          <a:lstStyle/>
          <a:p>
            <a:pPr marL="0" indent="0">
              <a:lnSpc>
                <a:spcPct val="90000"/>
              </a:lnSpc>
              <a:buClr>
                <a:schemeClr val="tx1"/>
              </a:buClr>
            </a:pPr>
            <a:r>
              <a:rPr lang="en-US" sz="2400" b="1" dirty="0"/>
              <a:t>Briefing Objectives: </a:t>
            </a:r>
          </a:p>
          <a:p>
            <a:pPr lvl="1">
              <a:buClr>
                <a:schemeClr val="tx1"/>
              </a:buClr>
            </a:pPr>
            <a:r>
              <a:rPr lang="en-US" dirty="0"/>
              <a:t>Review the case for reiterating/ expanding the Apr 2024 SC recommendation to pause approvals for data centers</a:t>
            </a:r>
          </a:p>
          <a:p>
            <a:pPr lvl="1">
              <a:buClr>
                <a:schemeClr val="tx1"/>
              </a:buClr>
            </a:pPr>
            <a:r>
              <a:rPr lang="en-US" dirty="0"/>
              <a:t>Decide on course of action</a:t>
            </a:r>
          </a:p>
          <a:p>
            <a:pPr marL="0" indent="0">
              <a:lnSpc>
                <a:spcPct val="90000"/>
              </a:lnSpc>
              <a:buClr>
                <a:schemeClr val="tx1"/>
              </a:buClr>
            </a:pPr>
            <a:r>
              <a:rPr lang="en-US" sz="2400" b="1" dirty="0"/>
              <a:t>Outline</a:t>
            </a:r>
          </a:p>
          <a:p>
            <a:pPr lvl="1">
              <a:lnSpc>
                <a:spcPct val="90000"/>
              </a:lnSpc>
              <a:buClr>
                <a:schemeClr val="tx1"/>
              </a:buClr>
            </a:pPr>
            <a:r>
              <a:rPr lang="en-US" dirty="0"/>
              <a:t>Background – Apr 2024 SC Resolution</a:t>
            </a:r>
          </a:p>
          <a:p>
            <a:pPr lvl="1">
              <a:lnSpc>
                <a:spcPct val="90000"/>
              </a:lnSpc>
              <a:buClr>
                <a:schemeClr val="tx1"/>
              </a:buClr>
            </a:pPr>
            <a:r>
              <a:rPr lang="en-US" dirty="0"/>
              <a:t>Changes to the Apr 2024 status quo</a:t>
            </a:r>
          </a:p>
          <a:p>
            <a:pPr lvl="1">
              <a:lnSpc>
                <a:spcPct val="90000"/>
              </a:lnSpc>
              <a:buClr>
                <a:schemeClr val="tx1"/>
              </a:buClr>
            </a:pPr>
            <a:r>
              <a:rPr lang="en-US" dirty="0"/>
              <a:t>Options</a:t>
            </a:r>
          </a:p>
          <a:p>
            <a:pPr lvl="1">
              <a:lnSpc>
                <a:spcPct val="90000"/>
              </a:lnSpc>
              <a:buClr>
                <a:schemeClr val="tx1"/>
              </a:buClr>
            </a:pPr>
            <a:r>
              <a:rPr lang="en-US" dirty="0"/>
              <a:t>Next Steps</a:t>
            </a:r>
          </a:p>
        </p:txBody>
      </p:sp>
      <p:sp>
        <p:nvSpPr>
          <p:cNvPr id="3" name="Slide Number Placeholder 2">
            <a:extLst>
              <a:ext uri="{FF2B5EF4-FFF2-40B4-BE49-F238E27FC236}">
                <a16:creationId xmlns:a16="http://schemas.microsoft.com/office/drawing/2014/main" id="{7E686050-AF4A-BEB4-DA47-8A4A239BA730}"/>
              </a:ext>
            </a:extLst>
          </p:cNvPr>
          <p:cNvSpPr>
            <a:spLocks noGrp="1"/>
          </p:cNvSpPr>
          <p:nvPr>
            <p:ph type="sldNum" sz="quarter" idx="14"/>
          </p:nvPr>
        </p:nvSpPr>
        <p:spPr>
          <a:xfrm>
            <a:off x="10352540" y="295729"/>
            <a:ext cx="838199" cy="767687"/>
          </a:xfrm>
        </p:spPr>
        <p:txBody>
          <a:bodyPr vert="horz" lIns="91440" tIns="45720" rIns="91440" bIns="45720" rtlCol="0" anchor="b">
            <a:normAutofit/>
          </a:bodyPr>
          <a:lstStyle/>
          <a:p>
            <a:pPr>
              <a:spcAft>
                <a:spcPts val="600"/>
              </a:spcAft>
            </a:pPr>
            <a:fld id="{86CB4B4D-7CA3-9044-876B-883B54F8677D}" type="slidenum">
              <a:rPr lang="en-US" sz="2800" b="0">
                <a:solidFill>
                  <a:srgbClr val="FFFFFF"/>
                </a:solidFill>
              </a:rPr>
              <a:pPr>
                <a:spcAft>
                  <a:spcPts val="600"/>
                </a:spcAft>
              </a:pPr>
              <a:t>2</a:t>
            </a:fld>
            <a:endParaRPr lang="en-US" sz="2800" b="0">
              <a:solidFill>
                <a:srgbClr val="FFFFFF"/>
              </a:solidFill>
            </a:endParaRPr>
          </a:p>
        </p:txBody>
      </p:sp>
      <p:pic>
        <p:nvPicPr>
          <p:cNvPr id="30" name="Picture 29" descr="Magnifying glass showing decling performance">
            <a:extLst>
              <a:ext uri="{FF2B5EF4-FFF2-40B4-BE49-F238E27FC236}">
                <a16:creationId xmlns:a16="http://schemas.microsoft.com/office/drawing/2014/main" id="{AB82FAF0-53F7-97AF-4399-C5FF46919D57}"/>
              </a:ext>
            </a:extLst>
          </p:cNvPr>
          <p:cNvPicPr>
            <a:picLocks noChangeAspect="1"/>
          </p:cNvPicPr>
          <p:nvPr/>
        </p:nvPicPr>
        <p:blipFill rotWithShape="1">
          <a:blip r:embed="rId3"/>
          <a:srcRect l="10564" r="41127"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177193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F61A-C4E7-4FE5-9EB0-14357B65CCEF}"/>
              </a:ext>
            </a:extLst>
          </p:cNvPr>
          <p:cNvSpPr>
            <a:spLocks noGrp="1"/>
          </p:cNvSpPr>
          <p:nvPr>
            <p:ph type="title"/>
          </p:nvPr>
        </p:nvSpPr>
        <p:spPr>
          <a:xfrm>
            <a:off x="646111" y="339187"/>
            <a:ext cx="9404723" cy="1400530"/>
          </a:xfrm>
        </p:spPr>
        <p:txBody>
          <a:bodyPr>
            <a:normAutofit/>
          </a:bodyPr>
          <a:lstStyle/>
          <a:p>
            <a:r>
              <a:rPr lang="en-US" sz="4000" b="1" dirty="0"/>
              <a:t>Background</a:t>
            </a:r>
          </a:p>
        </p:txBody>
      </p:sp>
      <p:sp>
        <p:nvSpPr>
          <p:cNvPr id="4" name="Text Placeholder 3">
            <a:extLst>
              <a:ext uri="{FF2B5EF4-FFF2-40B4-BE49-F238E27FC236}">
                <a16:creationId xmlns:a16="http://schemas.microsoft.com/office/drawing/2014/main" id="{BE168265-8393-4B66-8752-5FA7B8B7638E}"/>
              </a:ext>
            </a:extLst>
          </p:cNvPr>
          <p:cNvSpPr>
            <a:spLocks noGrp="1"/>
          </p:cNvSpPr>
          <p:nvPr>
            <p:ph type="body" idx="1"/>
          </p:nvPr>
        </p:nvSpPr>
        <p:spPr>
          <a:xfrm>
            <a:off x="758952" y="1207008"/>
            <a:ext cx="7415784" cy="5527970"/>
          </a:xfrm>
        </p:spPr>
        <p:txBody>
          <a:bodyPr>
            <a:normAutofit fontScale="70000" lnSpcReduction="20000"/>
          </a:bodyPr>
          <a:lstStyle/>
          <a:p>
            <a:pPr lvl="0">
              <a:lnSpc>
                <a:spcPct val="107000"/>
              </a:lnSpc>
              <a:buClr>
                <a:schemeClr val="tx1"/>
              </a:buClr>
              <a:buFont typeface="Symbol" panose="05050102010706020507" pitchFamily="18" charset="2"/>
              <a:buChar char=""/>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SC approved, by acclimation, “SC Recommendations to Manage GHG Emissions from Data Centers in PWC” (</a:t>
            </a:r>
            <a:r>
              <a:rPr lang="en-US" sz="2400" b="1"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SC24-008</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 in April 2024, with 3 key messages:</a:t>
            </a:r>
          </a:p>
          <a:p>
            <a:pPr marL="800100" marR="0" lvl="1">
              <a:lnSpc>
                <a:spcPct val="107000"/>
              </a:lnSpc>
              <a:buClr>
                <a:schemeClr val="tx1"/>
              </a:buClr>
            </a:pPr>
            <a:r>
              <a:rPr lang="en-US" dirty="0"/>
              <a:t>NOW, THEREFORE, BE IT RESOLVED that the Commission recommends that the Board of County Supervisors (BOCS) </a:t>
            </a:r>
            <a:r>
              <a:rPr lang="en-US" b="1" dirty="0"/>
              <a:t>examine ways to pause approvals on new data centers</a:t>
            </a:r>
            <a:r>
              <a:rPr lang="en-US" dirty="0"/>
              <a:t>, </a:t>
            </a:r>
            <a:r>
              <a:rPr lang="en-US" b="1" dirty="0"/>
              <a:t>including eliminating the opportunity zone and targeted industry status, until the county can (a) adequately analyze and manage cumulative impacts of data center development, including effects of additional data centers on the climate mitigation goal, </a:t>
            </a:r>
            <a:r>
              <a:rPr lang="en-US" dirty="0"/>
              <a:t>and</a:t>
            </a:r>
            <a:r>
              <a:rPr lang="en-US" b="1" dirty="0"/>
              <a:t> (b) the County can devise a method to condition approval of any additional data centers on binding commitments by the applicants to use at least 90% zero-carbon electricity by 203</a:t>
            </a:r>
            <a:r>
              <a:rPr lang="en-US" dirty="0"/>
              <a:t>0. </a:t>
            </a:r>
          </a:p>
          <a:p>
            <a:pPr marL="800100" marR="0" lvl="1">
              <a:lnSpc>
                <a:spcPct val="107000"/>
              </a:lnSpc>
              <a:buClr>
                <a:schemeClr val="tx1"/>
              </a:buClr>
            </a:pPr>
            <a:r>
              <a:rPr lang="en-US" dirty="0"/>
              <a:t>BE IT FURTHER RESOLVED that the Commission recommends that the BOCS and Office of Sustainability immediately </a:t>
            </a:r>
            <a:r>
              <a:rPr lang="en-US" b="1" dirty="0"/>
              <a:t>prioritize CESMP Action E.3: Encourage Renewable Energy Use in Energy-Intensive Commercial Buildings</a:t>
            </a:r>
            <a:r>
              <a:rPr lang="en-US" dirty="0"/>
              <a:t>, including developing a program to encourage, and if possible, require all existing and fully permitted data centers to commit to use at least 90% zero carbon electricity by 2030. </a:t>
            </a:r>
          </a:p>
          <a:p>
            <a:pPr marL="800100" marR="0" lvl="1">
              <a:lnSpc>
                <a:spcPct val="107000"/>
              </a:lnSpc>
              <a:buClr>
                <a:schemeClr val="tx1"/>
              </a:buClr>
            </a:pPr>
            <a:r>
              <a:rPr lang="en-US" dirty="0"/>
              <a:t>BE IT FURTHER RESOLVED that the Commission recommends that the BOCS immediately </a:t>
            </a:r>
            <a:r>
              <a:rPr lang="en-US" b="1" dirty="0"/>
              <a:t>prioritize the CESMP foundational initiative on “assessments for climate mitigation and resiliency impacts</a:t>
            </a:r>
            <a:r>
              <a:rPr lang="en-US" dirty="0"/>
              <a:t>,” to be performed by the County to provide data on a project’s impact on GHG emissions, renewable and fossil energy mix, and climate resiliency metrics. These assessments should apply not only to new data centers, but also to road projects, residential/ commercial development, and other projects that could materially affect accomplishment of the CM/CR goals to insure that the goals are not further at risk.</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E686050-AF4A-BEB4-DA47-8A4A239BA730}"/>
              </a:ext>
            </a:extLst>
          </p:cNvPr>
          <p:cNvSpPr>
            <a:spLocks noGrp="1"/>
          </p:cNvSpPr>
          <p:nvPr>
            <p:ph type="sldNum" sz="quarter" idx="14"/>
          </p:nvPr>
        </p:nvSpPr>
        <p:spPr/>
        <p:txBody>
          <a:bodyPr/>
          <a:lstStyle/>
          <a:p>
            <a:fld id="{86CB4B4D-7CA3-9044-876B-883B54F8677D}" type="slidenum">
              <a:rPr lang="en-US" smtClean="0"/>
              <a:pPr/>
              <a:t>3</a:t>
            </a:fld>
            <a:endParaRPr lang="en-US" dirty="0"/>
          </a:p>
        </p:txBody>
      </p:sp>
      <p:pic>
        <p:nvPicPr>
          <p:cNvPr id="9" name="Picture 8">
            <a:extLst>
              <a:ext uri="{FF2B5EF4-FFF2-40B4-BE49-F238E27FC236}">
                <a16:creationId xmlns:a16="http://schemas.microsoft.com/office/drawing/2014/main" id="{33753221-90AB-CA78-0789-E0EE5A6AF811}"/>
              </a:ext>
            </a:extLst>
          </p:cNvPr>
          <p:cNvPicPr>
            <a:picLocks noChangeAspect="1"/>
          </p:cNvPicPr>
          <p:nvPr/>
        </p:nvPicPr>
        <p:blipFill>
          <a:blip r:embed="rId3"/>
          <a:stretch>
            <a:fillRect/>
          </a:stretch>
        </p:blipFill>
        <p:spPr>
          <a:xfrm>
            <a:off x="8174736" y="1056420"/>
            <a:ext cx="3877602" cy="4745159"/>
          </a:xfrm>
          <a:prstGeom prst="rect">
            <a:avLst/>
          </a:prstGeom>
        </p:spPr>
      </p:pic>
    </p:spTree>
    <p:extLst>
      <p:ext uri="{BB962C8B-B14F-4D97-AF65-F5344CB8AC3E}">
        <p14:creationId xmlns:p14="http://schemas.microsoft.com/office/powerpoint/2010/main" val="41701074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AE8F-8A6B-B739-ED4F-8152DD7CF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EB34C-9FF5-64E5-D62B-9B54793EADEC}"/>
              </a:ext>
            </a:extLst>
          </p:cNvPr>
          <p:cNvSpPr>
            <a:spLocks noGrp="1"/>
          </p:cNvSpPr>
          <p:nvPr>
            <p:ph type="title"/>
          </p:nvPr>
        </p:nvSpPr>
        <p:spPr>
          <a:xfrm>
            <a:off x="646111" y="339187"/>
            <a:ext cx="9717089" cy="967099"/>
          </a:xfrm>
        </p:spPr>
        <p:txBody>
          <a:bodyPr>
            <a:normAutofit/>
          </a:bodyPr>
          <a:lstStyle/>
          <a:p>
            <a:r>
              <a:rPr lang="en-US" sz="4000" b="1" dirty="0"/>
              <a:t>What </a:t>
            </a:r>
            <a:r>
              <a:rPr lang="en-US" sz="4000" b="1" i="1" dirty="0"/>
              <a:t>hasn’t</a:t>
            </a:r>
            <a:r>
              <a:rPr lang="en-US" sz="4000" b="1" dirty="0"/>
              <a:t> changed since Apr 2024?</a:t>
            </a:r>
          </a:p>
        </p:txBody>
      </p:sp>
      <p:sp>
        <p:nvSpPr>
          <p:cNvPr id="4" name="Text Placeholder 3">
            <a:extLst>
              <a:ext uri="{FF2B5EF4-FFF2-40B4-BE49-F238E27FC236}">
                <a16:creationId xmlns:a16="http://schemas.microsoft.com/office/drawing/2014/main" id="{EBF41737-C59E-D34A-C51A-19B218EDD254}"/>
              </a:ext>
            </a:extLst>
          </p:cNvPr>
          <p:cNvSpPr>
            <a:spLocks noGrp="1"/>
          </p:cNvSpPr>
          <p:nvPr>
            <p:ph type="body" idx="1"/>
          </p:nvPr>
        </p:nvSpPr>
        <p:spPr>
          <a:xfrm>
            <a:off x="758952" y="1207008"/>
            <a:ext cx="8080248" cy="5527970"/>
          </a:xfrm>
        </p:spPr>
        <p:txBody>
          <a:bodyPr>
            <a:normAutofit/>
          </a:bodyPr>
          <a:lstStyle/>
          <a:p>
            <a:pPr>
              <a:lnSpc>
                <a:spcPct val="107000"/>
              </a:lnSpc>
              <a:spcAft>
                <a:spcPts val="800"/>
              </a:spcAft>
              <a:buClr>
                <a:schemeClr val="tx1"/>
              </a:buClr>
              <a:buFont typeface="Symbol" panose="05050102010706020507" pitchFamily="18" charset="2"/>
              <a:buChar char=""/>
            </a:pPr>
            <a:r>
              <a:rPr lang="en-US" b="1" kern="100" dirty="0">
                <a:effectLst/>
                <a:latin typeface="Aptos" panose="020B0004020202020204" pitchFamily="34" charset="0"/>
                <a:ea typeface="Aptos" panose="020B0004020202020204" pitchFamily="34" charset="0"/>
                <a:cs typeface="Times New Roman" panose="02020603050405020304" pitchFamily="18" charset="0"/>
              </a:rPr>
              <a:t>PWC has one of the largest pipelines of new data center projects in the US, and probably the world.</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Though the CESMP identified actions to start moving toward the goals of a 50% reduction in GHG emissions by 2030 and 100% RE by 2035, even if fully implemented, the plan would fall far short of those goals.</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lvl="1">
              <a:lnSpc>
                <a:spcPct val="107000"/>
              </a:lnSpc>
              <a:spcAft>
                <a:spcPts val="800"/>
              </a:spcAft>
              <a:buClr>
                <a:schemeClr val="tx1"/>
              </a:buClr>
            </a:pPr>
            <a:r>
              <a:rPr lang="en-US" kern="100" dirty="0">
                <a:latin typeface="Aptos" panose="020B0004020202020204" pitchFamily="34" charset="0"/>
                <a:ea typeface="Aptos" panose="020B0004020202020204" pitchFamily="34" charset="0"/>
                <a:cs typeface="Times New Roman" panose="02020603050405020304" pitchFamily="18" charset="0"/>
              </a:rPr>
              <a:t>The plan isn’t being fully implemented.</a:t>
            </a:r>
          </a:p>
          <a:p>
            <a:pPr lvl="1">
              <a:lnSpc>
                <a:spcPct val="107000"/>
              </a:lnSpc>
              <a:spcAft>
                <a:spcPts val="800"/>
              </a:spcAft>
              <a:buClr>
                <a:schemeClr val="tx1"/>
              </a:buClr>
            </a:pPr>
            <a:r>
              <a:rPr lang="en-US" kern="100" dirty="0">
                <a:latin typeface="Aptos" panose="020B0004020202020204" pitchFamily="34" charset="0"/>
                <a:ea typeface="Aptos" panose="020B0004020202020204" pitchFamily="34" charset="0"/>
                <a:cs typeface="Times New Roman" panose="02020603050405020304" pitchFamily="18" charset="0"/>
              </a:rPr>
              <a:t>Emissions are actually increasing rather than decreasing.</a:t>
            </a:r>
          </a:p>
          <a:p>
            <a:pPr lvl="1">
              <a:lnSpc>
                <a:spcPct val="107000"/>
              </a:lnSpc>
              <a:spcAft>
                <a:spcPts val="800"/>
              </a:spcAft>
              <a:buClr>
                <a:schemeClr val="tx1"/>
              </a:buClr>
            </a:pPr>
            <a:r>
              <a:rPr lang="en-US" kern="100" dirty="0">
                <a:latin typeface="Aptos" panose="020B0004020202020204" pitchFamily="34" charset="0"/>
                <a:ea typeface="Aptos" panose="020B0004020202020204" pitchFamily="34" charset="0"/>
                <a:cs typeface="Times New Roman" panose="02020603050405020304" pitchFamily="18" charset="0"/>
              </a:rPr>
              <a:t>New actions haven’t been identified to bridge the gap.</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cs typeface="Times New Roman" panose="02020603050405020304" pitchFamily="18" charset="0"/>
              </a:rPr>
              <a:t>None of the actions in SC Resolution 24-008 have been implemented.</a:t>
            </a:r>
          </a:p>
          <a:p>
            <a:pPr marL="0" indent="0">
              <a:lnSpc>
                <a:spcPct val="107000"/>
              </a:lnSpc>
              <a:spcAft>
                <a:spcPts val="800"/>
              </a:spcAft>
              <a:buClr>
                <a:schemeClr val="tx1"/>
              </a:buClr>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3E5C02E-0F22-EF07-F60E-0E74F50ADDC1}"/>
              </a:ext>
            </a:extLst>
          </p:cNvPr>
          <p:cNvSpPr>
            <a:spLocks noGrp="1"/>
          </p:cNvSpPr>
          <p:nvPr>
            <p:ph type="sldNum" sz="quarter" idx="14"/>
          </p:nvPr>
        </p:nvSpPr>
        <p:spPr/>
        <p:txBody>
          <a:bodyPr/>
          <a:lstStyle/>
          <a:p>
            <a:fld id="{86CB4B4D-7CA3-9044-876B-883B54F8677D}" type="slidenum">
              <a:rPr lang="en-US" smtClean="0"/>
              <a:pPr/>
              <a:t>4</a:t>
            </a:fld>
            <a:endParaRPr lang="en-US" dirty="0"/>
          </a:p>
        </p:txBody>
      </p:sp>
      <p:pic>
        <p:nvPicPr>
          <p:cNvPr id="6" name="Picture 5">
            <a:extLst>
              <a:ext uri="{FF2B5EF4-FFF2-40B4-BE49-F238E27FC236}">
                <a16:creationId xmlns:a16="http://schemas.microsoft.com/office/drawing/2014/main" id="{FC791118-98ED-2AC2-F650-F28CAA03CC0B}"/>
              </a:ext>
            </a:extLst>
          </p:cNvPr>
          <p:cNvPicPr>
            <a:picLocks noChangeAspect="1"/>
          </p:cNvPicPr>
          <p:nvPr/>
        </p:nvPicPr>
        <p:blipFill>
          <a:blip r:embed="rId3"/>
          <a:stretch>
            <a:fillRect/>
          </a:stretch>
        </p:blipFill>
        <p:spPr>
          <a:xfrm>
            <a:off x="8431606" y="3346704"/>
            <a:ext cx="3863187" cy="2219756"/>
          </a:xfrm>
          <a:prstGeom prst="rect">
            <a:avLst/>
          </a:prstGeom>
        </p:spPr>
      </p:pic>
    </p:spTree>
    <p:extLst>
      <p:ext uri="{BB962C8B-B14F-4D97-AF65-F5344CB8AC3E}">
        <p14:creationId xmlns:p14="http://schemas.microsoft.com/office/powerpoint/2010/main" val="9153008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30B8-B1AF-8AA7-CC0E-46228E335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54995-D33A-5797-2339-B86544620D73}"/>
              </a:ext>
            </a:extLst>
          </p:cNvPr>
          <p:cNvSpPr>
            <a:spLocks noGrp="1"/>
          </p:cNvSpPr>
          <p:nvPr>
            <p:ph type="title"/>
          </p:nvPr>
        </p:nvSpPr>
        <p:spPr>
          <a:xfrm>
            <a:off x="646111" y="339187"/>
            <a:ext cx="9717089" cy="967099"/>
          </a:xfrm>
        </p:spPr>
        <p:txBody>
          <a:bodyPr>
            <a:normAutofit/>
          </a:bodyPr>
          <a:lstStyle/>
          <a:p>
            <a:r>
              <a:rPr lang="en-US" sz="4000" b="1" dirty="0"/>
              <a:t>What </a:t>
            </a:r>
            <a:r>
              <a:rPr lang="en-US" sz="4000" b="1" i="1" dirty="0"/>
              <a:t>has</a:t>
            </a:r>
            <a:r>
              <a:rPr lang="en-US" sz="4000" b="1" dirty="0"/>
              <a:t> changed since Apr 2024?</a:t>
            </a:r>
          </a:p>
        </p:txBody>
      </p:sp>
      <p:sp>
        <p:nvSpPr>
          <p:cNvPr id="4" name="Text Placeholder 3">
            <a:extLst>
              <a:ext uri="{FF2B5EF4-FFF2-40B4-BE49-F238E27FC236}">
                <a16:creationId xmlns:a16="http://schemas.microsoft.com/office/drawing/2014/main" id="{76136CD7-EAD7-34D1-2588-568661C96AE0}"/>
              </a:ext>
            </a:extLst>
          </p:cNvPr>
          <p:cNvSpPr>
            <a:spLocks noGrp="1"/>
          </p:cNvSpPr>
          <p:nvPr>
            <p:ph type="body" idx="1"/>
          </p:nvPr>
        </p:nvSpPr>
        <p:spPr>
          <a:xfrm>
            <a:off x="758952" y="1207008"/>
            <a:ext cx="8513064" cy="5527970"/>
          </a:xfrm>
        </p:spPr>
        <p:txBody>
          <a:bodyPr>
            <a:normAutofit lnSpcReduction="10000"/>
          </a:bodyPr>
          <a:lstStyle/>
          <a:p>
            <a:pPr>
              <a:lnSpc>
                <a:spcPct val="107000"/>
              </a:lnSpc>
              <a:spcAft>
                <a:spcPts val="800"/>
              </a:spcAft>
              <a:buClr>
                <a:schemeClr val="tx1"/>
              </a:buClr>
              <a:buFont typeface="Symbol" panose="05050102010706020507" pitchFamily="18" charset="2"/>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Though the BOCS hasn’t examined </a:t>
            </a:r>
            <a:r>
              <a:rPr lang="en-US" kern="100" dirty="0">
                <a:latin typeface="Aptos" panose="020B0004020202020204" pitchFamily="34" charset="0"/>
                <a:cs typeface="Times New Roman" panose="02020603050405020304" pitchFamily="18" charset="0"/>
              </a:rPr>
              <a:t>ways to eliminate the opportunity zone and targeted industry status, in June 2026 it initiated a zoning text amendment that would </a:t>
            </a:r>
            <a:r>
              <a:rPr lang="en-US" b="1" kern="100" dirty="0">
                <a:latin typeface="Aptos" panose="020B0004020202020204" pitchFamily="34" charset="0"/>
                <a:cs typeface="Times New Roman" panose="02020603050405020304" pitchFamily="18" charset="0"/>
              </a:rPr>
              <a:t>substantially reduce the county’s Data Center Opportunity Zone Overlay District (DCOZOD) and end by-right data center development entirely by requiring Special Use Permits. </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cs typeface="Times New Roman" panose="02020603050405020304" pitchFamily="18" charset="0"/>
              </a:rPr>
              <a:t>The PWC Planning Commission just issued a recommendation to the BOCS to end by-right development in PWC.</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cs typeface="Times New Roman" panose="02020603050405020304" pitchFamily="18" charset="0"/>
              </a:rPr>
              <a:t>The world’s largest proposed data center (Dulles Cloud South) was proposed for PWC, but – in a first – it was rejected 8-0 by the BOCS.</a:t>
            </a:r>
            <a:r>
              <a:rPr lang="en-US" kern="100" dirty="0">
                <a:latin typeface="Aptos" panose="020B0004020202020204" pitchFamily="34" charset="0"/>
                <a:cs typeface="Times New Roman" panose="02020603050405020304" pitchFamily="18" charset="0"/>
              </a:rPr>
              <a:t> In this and in other public pronouncements, the BOCS has signaled new receptivity to mitigating impacts of data centers.</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cs typeface="Times New Roman" panose="02020603050405020304" pitchFamily="18" charset="0"/>
              </a:rPr>
              <a:t>The connection queue for electricity in VA has transitioned from a manageable waiting list into a severe grid constraint crisis. </a:t>
            </a:r>
            <a:r>
              <a:rPr lang="en-US" kern="100" dirty="0">
                <a:latin typeface="Aptos" panose="020B0004020202020204" pitchFamily="34" charset="0"/>
                <a:cs typeface="Times New Roman" panose="02020603050405020304" pitchFamily="18" charset="0"/>
              </a:rPr>
              <a:t>Wait times have surged to &gt;7 years, leading data centers to consider building </a:t>
            </a:r>
            <a:r>
              <a:rPr lang="en-US" b="1" kern="100" dirty="0">
                <a:latin typeface="Aptos" panose="020B0004020202020204" pitchFamily="34" charset="0"/>
                <a:cs typeface="Times New Roman" panose="02020603050405020304" pitchFamily="18" charset="0"/>
              </a:rPr>
              <a:t>on-site gas generation</a:t>
            </a:r>
            <a:r>
              <a:rPr lang="en-US" kern="100" dirty="0">
                <a:latin typeface="Aptos" panose="020B0004020202020204" pitchFamily="34" charset="0"/>
                <a:cs typeface="Times New Roman" panose="02020603050405020304" pitchFamily="18" charset="0"/>
              </a:rPr>
              <a:t> (one has already been built in Loudoun County).</a:t>
            </a: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91E4EDB-BAAF-E045-40EB-18E7E3198DD1}"/>
              </a:ext>
            </a:extLst>
          </p:cNvPr>
          <p:cNvSpPr>
            <a:spLocks noGrp="1"/>
          </p:cNvSpPr>
          <p:nvPr>
            <p:ph type="sldNum" sz="quarter" idx="14"/>
          </p:nvPr>
        </p:nvSpPr>
        <p:spPr/>
        <p:txBody>
          <a:bodyPr/>
          <a:lstStyle/>
          <a:p>
            <a:fld id="{86CB4B4D-7CA3-9044-876B-883B54F8677D}" type="slidenum">
              <a:rPr lang="en-US" smtClean="0"/>
              <a:pPr/>
              <a:t>5</a:t>
            </a:fld>
            <a:endParaRPr lang="en-US" dirty="0"/>
          </a:p>
        </p:txBody>
      </p:sp>
      <p:pic>
        <p:nvPicPr>
          <p:cNvPr id="7" name="Picture 6">
            <a:extLst>
              <a:ext uri="{FF2B5EF4-FFF2-40B4-BE49-F238E27FC236}">
                <a16:creationId xmlns:a16="http://schemas.microsoft.com/office/drawing/2014/main" id="{ABD662A0-E8BC-BAE4-AA61-FFAACC5786B3}"/>
              </a:ext>
            </a:extLst>
          </p:cNvPr>
          <p:cNvPicPr>
            <a:picLocks noChangeAspect="1"/>
          </p:cNvPicPr>
          <p:nvPr/>
        </p:nvPicPr>
        <p:blipFill>
          <a:blip r:embed="rId3"/>
          <a:stretch>
            <a:fillRect/>
          </a:stretch>
        </p:blipFill>
        <p:spPr>
          <a:xfrm>
            <a:off x="9446060" y="2103120"/>
            <a:ext cx="2628238" cy="2887980"/>
          </a:xfrm>
          <a:prstGeom prst="rect">
            <a:avLst/>
          </a:prstGeom>
        </p:spPr>
      </p:pic>
    </p:spTree>
    <p:extLst>
      <p:ext uri="{BB962C8B-B14F-4D97-AF65-F5344CB8AC3E}">
        <p14:creationId xmlns:p14="http://schemas.microsoft.com/office/powerpoint/2010/main" val="27080451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A1CD3-AD48-0606-831F-0EA3C7F3E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9C3E7-2589-1552-0C97-E0589CCF59AB}"/>
              </a:ext>
            </a:extLst>
          </p:cNvPr>
          <p:cNvSpPr>
            <a:spLocks noGrp="1"/>
          </p:cNvSpPr>
          <p:nvPr>
            <p:ph type="title"/>
          </p:nvPr>
        </p:nvSpPr>
        <p:spPr>
          <a:xfrm>
            <a:off x="646111" y="339187"/>
            <a:ext cx="9717089" cy="967099"/>
          </a:xfrm>
        </p:spPr>
        <p:txBody>
          <a:bodyPr>
            <a:normAutofit/>
          </a:bodyPr>
          <a:lstStyle/>
          <a:p>
            <a:r>
              <a:rPr lang="en-US" sz="4000" b="1" dirty="0"/>
              <a:t>What </a:t>
            </a:r>
            <a:r>
              <a:rPr lang="en-US" sz="4000" b="1" i="1" dirty="0"/>
              <a:t>has</a:t>
            </a:r>
            <a:r>
              <a:rPr lang="en-US" sz="4000" b="1" dirty="0"/>
              <a:t> changed since Apr 2024?</a:t>
            </a:r>
          </a:p>
        </p:txBody>
      </p:sp>
      <p:sp>
        <p:nvSpPr>
          <p:cNvPr id="4" name="Text Placeholder 3">
            <a:extLst>
              <a:ext uri="{FF2B5EF4-FFF2-40B4-BE49-F238E27FC236}">
                <a16:creationId xmlns:a16="http://schemas.microsoft.com/office/drawing/2014/main" id="{237A507A-DFCB-CBA0-039E-75612EE41393}"/>
              </a:ext>
            </a:extLst>
          </p:cNvPr>
          <p:cNvSpPr>
            <a:spLocks noGrp="1"/>
          </p:cNvSpPr>
          <p:nvPr>
            <p:ph type="body" idx="1"/>
          </p:nvPr>
        </p:nvSpPr>
        <p:spPr>
          <a:xfrm>
            <a:off x="758952" y="1207008"/>
            <a:ext cx="8687108" cy="5527970"/>
          </a:xfrm>
        </p:spPr>
        <p:txBody>
          <a:bodyPr>
            <a:normAutofit/>
          </a:bodyPr>
          <a:lstStyle/>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cs typeface="Times New Roman" panose="02020603050405020304" pitchFamily="18" charset="0"/>
              </a:rPr>
              <a:t>Other VA jurisdictions have “broken the ice” by issuing temporary prohibitions or changing their zoning:</a:t>
            </a:r>
          </a:p>
          <a:p>
            <a:pPr marL="800100" lvl="2">
              <a:buClr>
                <a:schemeClr val="tx1"/>
              </a:buClr>
            </a:pPr>
            <a:r>
              <a:rPr lang="en-US" b="1" u="none" strike="noStrike" dirty="0">
                <a:effectLst/>
                <a:latin typeface="Google Sans"/>
              </a:rPr>
              <a:t>Town of Front Royal:</a:t>
            </a:r>
            <a:r>
              <a:rPr lang="en-US" b="0" u="none" strike="noStrike" dirty="0">
                <a:effectLst/>
                <a:latin typeface="Google Sans"/>
              </a:rPr>
              <a:t> instructed staff to draft language </a:t>
            </a:r>
            <a:r>
              <a:rPr lang="en-US" u="none" strike="noStrike" dirty="0">
                <a:effectLst/>
                <a:latin typeface="Google Sans"/>
              </a:rPr>
              <a:t>prohibiting data centers </a:t>
            </a:r>
            <a:r>
              <a:rPr lang="en-US" b="0" u="none" strike="noStrike" dirty="0">
                <a:effectLst/>
                <a:latin typeface="Google Sans"/>
              </a:rPr>
              <a:t>in every single zoning district and established a temporary moratorium on accepting or approving data center applications</a:t>
            </a:r>
          </a:p>
          <a:p>
            <a:pPr marL="800100" lvl="2">
              <a:buClr>
                <a:schemeClr val="tx1"/>
              </a:buClr>
            </a:pPr>
            <a:r>
              <a:rPr lang="en-US" b="1" u="none" strike="noStrike" dirty="0">
                <a:effectLst/>
                <a:latin typeface="Google Sans"/>
              </a:rPr>
              <a:t>Loudoun County:</a:t>
            </a:r>
            <a:r>
              <a:rPr lang="en-US" b="0" u="none" strike="noStrike" dirty="0">
                <a:effectLst/>
                <a:latin typeface="Google Sans"/>
              </a:rPr>
              <a:t> ended by-right zoning for data centers, forcing all new applications to go through public hearings</a:t>
            </a:r>
          </a:p>
          <a:p>
            <a:pPr marL="800100" lvl="2">
              <a:buClr>
                <a:schemeClr val="tx1"/>
              </a:buClr>
            </a:pPr>
            <a:r>
              <a:rPr lang="en-US" b="1" u="none" strike="noStrike" dirty="0">
                <a:effectLst/>
                <a:latin typeface="Google Sans"/>
              </a:rPr>
              <a:t>Spotsylvania County:</a:t>
            </a:r>
            <a:r>
              <a:rPr lang="en-US" b="0" u="none" strike="noStrike" dirty="0">
                <a:effectLst/>
                <a:latin typeface="Google Sans"/>
              </a:rPr>
              <a:t> Reclassified data centers to require a Special Use Permit, ensuring every single proposal is individually evaluated by the BOCS rather than approved automatically</a:t>
            </a:r>
          </a:p>
          <a:p>
            <a:pPr marL="800100" lvl="2">
              <a:buClr>
                <a:schemeClr val="tx1"/>
              </a:buClr>
            </a:pPr>
            <a:r>
              <a:rPr lang="en-US" b="1" u="none" strike="noStrike" dirty="0">
                <a:effectLst/>
                <a:latin typeface="Google Sans"/>
              </a:rPr>
              <a:t>Warren County:</a:t>
            </a:r>
            <a:r>
              <a:rPr lang="en-US" b="0" u="none" strike="noStrike" dirty="0">
                <a:effectLst/>
                <a:latin typeface="Google Sans"/>
              </a:rPr>
              <a:t> Implemented highly restrictive zoning ordinances to severely limit data center expansion</a:t>
            </a:r>
          </a:p>
          <a:p>
            <a:pPr marL="342900" lvl="1">
              <a:lnSpc>
                <a:spcPct val="107000"/>
              </a:lnSpc>
              <a:spcBef>
                <a:spcPts val="1000"/>
              </a:spcBef>
              <a:spcAft>
                <a:spcPts val="800"/>
              </a:spcAft>
              <a:buClr>
                <a:schemeClr val="tx1"/>
              </a:buClr>
              <a:buFont typeface="Symbol" panose="05050102010706020507" pitchFamily="18" charset="2"/>
              <a:buChar char=""/>
            </a:pPr>
            <a:r>
              <a:rPr lang="en-US" b="1" kern="100" dirty="0">
                <a:latin typeface="Aptos" panose="020B0004020202020204" pitchFamily="34" charset="0"/>
                <a:cs typeface="Times New Roman" panose="02020603050405020304" pitchFamily="18" charset="0"/>
              </a:rPr>
              <a:t>The SC has provided specific recommendations on how to mitigate data center impacts, in the form of our resolution on proffers and SUP conditions.</a:t>
            </a: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94A2EDA-8A9D-8FA8-102B-BE189AC60D7D}"/>
              </a:ext>
            </a:extLst>
          </p:cNvPr>
          <p:cNvSpPr>
            <a:spLocks noGrp="1"/>
          </p:cNvSpPr>
          <p:nvPr>
            <p:ph type="sldNum" sz="quarter" idx="14"/>
          </p:nvPr>
        </p:nvSpPr>
        <p:spPr/>
        <p:txBody>
          <a:body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5817082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502D-76A7-AF04-3302-52AD2D5A5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AC175-4788-BD0F-5802-F67C18571C2D}"/>
              </a:ext>
            </a:extLst>
          </p:cNvPr>
          <p:cNvSpPr>
            <a:spLocks noGrp="1"/>
          </p:cNvSpPr>
          <p:nvPr>
            <p:ph type="title"/>
          </p:nvPr>
        </p:nvSpPr>
        <p:spPr>
          <a:xfrm>
            <a:off x="646111" y="339187"/>
            <a:ext cx="9717089" cy="967099"/>
          </a:xfrm>
        </p:spPr>
        <p:txBody>
          <a:bodyPr>
            <a:normAutofit/>
          </a:bodyPr>
          <a:lstStyle/>
          <a:p>
            <a:r>
              <a:rPr lang="en-US" sz="4000" b="1" dirty="0"/>
              <a:t>Changes to the Apr 2024 Status Quo</a:t>
            </a:r>
          </a:p>
        </p:txBody>
      </p:sp>
      <p:sp>
        <p:nvSpPr>
          <p:cNvPr id="4" name="Text Placeholder 3">
            <a:extLst>
              <a:ext uri="{FF2B5EF4-FFF2-40B4-BE49-F238E27FC236}">
                <a16:creationId xmlns:a16="http://schemas.microsoft.com/office/drawing/2014/main" id="{6CD96495-B045-BC1F-0E90-5A0FE49FAB51}"/>
              </a:ext>
            </a:extLst>
          </p:cNvPr>
          <p:cNvSpPr>
            <a:spLocks noGrp="1"/>
          </p:cNvSpPr>
          <p:nvPr>
            <p:ph type="body" idx="1"/>
          </p:nvPr>
        </p:nvSpPr>
        <p:spPr>
          <a:xfrm>
            <a:off x="758952" y="1828800"/>
            <a:ext cx="8687108" cy="4906178"/>
          </a:xfrm>
        </p:spPr>
        <p:txBody>
          <a:bodyPr>
            <a:normAutofit/>
          </a:bodyPr>
          <a:lstStyle/>
          <a:p>
            <a:pPr>
              <a:lnSpc>
                <a:spcPct val="107000"/>
              </a:lnSpc>
              <a:spcAft>
                <a:spcPts val="800"/>
              </a:spcAft>
              <a:buClr>
                <a:schemeClr val="tx1"/>
              </a:buClr>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In sum,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the prospects for meeting the GHG and RE goals are even dimmer than they were in 2024, and the BOCS hasn’t taken meaningful action on our recommendations.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There’s a strong case that </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the need for action is even </a:t>
            </a:r>
            <a:r>
              <a:rPr lang="en-US" sz="2800" b="1" kern="100" dirty="0">
                <a:latin typeface="Aptos" panose="020B0004020202020204" pitchFamily="34" charset="0"/>
                <a:ea typeface="Aptos" panose="020B0004020202020204" pitchFamily="34" charset="0"/>
                <a:cs typeface="Times New Roman" panose="02020603050405020304" pitchFamily="18" charset="0"/>
              </a:rPr>
              <a:t>more urgent than before.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7D6A4C9-66FC-82C2-17EB-95E130C590D8}"/>
              </a:ext>
            </a:extLst>
          </p:cNvPr>
          <p:cNvSpPr>
            <a:spLocks noGrp="1"/>
          </p:cNvSpPr>
          <p:nvPr>
            <p:ph type="sldNum" sz="quarter" idx="14"/>
          </p:nvPr>
        </p:nvSpPr>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18500168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8016-9AC5-7BBE-43ED-9E221352A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BA5DA-AF29-6725-FE56-B5A646C863E2}"/>
              </a:ext>
            </a:extLst>
          </p:cNvPr>
          <p:cNvSpPr>
            <a:spLocks noGrp="1"/>
          </p:cNvSpPr>
          <p:nvPr>
            <p:ph type="title"/>
          </p:nvPr>
        </p:nvSpPr>
        <p:spPr>
          <a:xfrm>
            <a:off x="646111" y="339187"/>
            <a:ext cx="9404723" cy="867821"/>
          </a:xfrm>
        </p:spPr>
        <p:txBody>
          <a:bodyPr>
            <a:normAutofit/>
          </a:bodyPr>
          <a:lstStyle/>
          <a:p>
            <a:r>
              <a:rPr lang="en-US" sz="4000" b="1" dirty="0"/>
              <a:t>Options</a:t>
            </a:r>
            <a:endParaRPr lang="en-US" sz="4000" b="1" dirty="0">
              <a:solidFill>
                <a:schemeClr val="accent1"/>
              </a:solidFill>
            </a:endParaRPr>
          </a:p>
        </p:txBody>
      </p:sp>
      <p:sp>
        <p:nvSpPr>
          <p:cNvPr id="4" name="Text Placeholder 3">
            <a:extLst>
              <a:ext uri="{FF2B5EF4-FFF2-40B4-BE49-F238E27FC236}">
                <a16:creationId xmlns:a16="http://schemas.microsoft.com/office/drawing/2014/main" id="{F59DF2DB-B06D-9EF4-0323-B0B048B60828}"/>
              </a:ext>
            </a:extLst>
          </p:cNvPr>
          <p:cNvSpPr>
            <a:spLocks noGrp="1"/>
          </p:cNvSpPr>
          <p:nvPr>
            <p:ph type="body" idx="1"/>
          </p:nvPr>
        </p:nvSpPr>
        <p:spPr>
          <a:xfrm>
            <a:off x="758952" y="1207008"/>
            <a:ext cx="11433048" cy="5527970"/>
          </a:xfrm>
        </p:spPr>
        <p:txBody>
          <a:bodyPr>
            <a:normAutofit/>
          </a:bodyPr>
          <a:lstStyle/>
          <a:p>
            <a:pPr marL="457200" indent="-457200">
              <a:lnSpc>
                <a:spcPct val="107000"/>
              </a:lnSpc>
              <a:spcAft>
                <a:spcPts val="800"/>
              </a:spcAft>
              <a:buClr>
                <a:schemeClr val="tx1"/>
              </a:buClr>
              <a:buFont typeface="+mj-lt"/>
              <a:buAutoNum type="arabicPeriod"/>
            </a:pPr>
            <a:r>
              <a:rPr lang="en-US" sz="2400" b="1" kern="100" dirty="0">
                <a:latin typeface="Aptos" panose="020B0004020202020204" pitchFamily="34" charset="0"/>
                <a:ea typeface="Aptos" panose="020B0004020202020204" pitchFamily="34" charset="0"/>
                <a:cs typeface="Times New Roman" panose="02020603050405020304" pitchFamily="18" charset="0"/>
              </a:rPr>
              <a:t>No action</a:t>
            </a:r>
          </a:p>
          <a:p>
            <a:pPr marL="457200" indent="-457200">
              <a:lnSpc>
                <a:spcPct val="107000"/>
              </a:lnSpc>
              <a:spcAft>
                <a:spcPts val="800"/>
              </a:spcAft>
              <a:buClr>
                <a:schemeClr val="tx1"/>
              </a:buClr>
              <a:buFont typeface="+mj-lt"/>
              <a:buAutoNum type="arabicPeriod"/>
            </a:pPr>
            <a:r>
              <a:rPr lang="en-US" sz="2400" b="1" kern="100" dirty="0">
                <a:latin typeface="Aptos" panose="020B0004020202020204" pitchFamily="34" charset="0"/>
                <a:ea typeface="Aptos" panose="020B0004020202020204" pitchFamily="34" charset="0"/>
                <a:cs typeface="Times New Roman" panose="02020603050405020304" pitchFamily="18" charset="0"/>
              </a:rPr>
              <a:t>Reiterate Resolution 24-008 without changes</a:t>
            </a:r>
          </a:p>
          <a:p>
            <a:pPr marL="457200" indent="-457200">
              <a:lnSpc>
                <a:spcPct val="107000"/>
              </a:lnSpc>
              <a:spcAft>
                <a:spcPts val="800"/>
              </a:spcAft>
              <a:buClr>
                <a:schemeClr val="tx1"/>
              </a:buClr>
              <a:buFont typeface="+mj-lt"/>
              <a:buAutoNum type="arabicPeriod"/>
            </a:pPr>
            <a:r>
              <a:rPr lang="en-US" sz="2400" b="1" kern="100" dirty="0">
                <a:latin typeface="Aptos" panose="020B0004020202020204" pitchFamily="34" charset="0"/>
                <a:cs typeface="Times New Roman" panose="02020603050405020304" pitchFamily="18" charset="0"/>
              </a:rPr>
              <a:t>Reiterate and expand the resolution</a:t>
            </a:r>
          </a:p>
        </p:txBody>
      </p:sp>
      <p:sp>
        <p:nvSpPr>
          <p:cNvPr id="3" name="Slide Number Placeholder 2">
            <a:extLst>
              <a:ext uri="{FF2B5EF4-FFF2-40B4-BE49-F238E27FC236}">
                <a16:creationId xmlns:a16="http://schemas.microsoft.com/office/drawing/2014/main" id="{D3DB9FC1-56F9-82EA-355E-AF2C2BFF4558}"/>
              </a:ext>
            </a:extLst>
          </p:cNvPr>
          <p:cNvSpPr>
            <a:spLocks noGrp="1"/>
          </p:cNvSpPr>
          <p:nvPr>
            <p:ph type="sldNum" sz="quarter" idx="14"/>
          </p:nvPr>
        </p:nvSpPr>
        <p:spPr/>
        <p:txBody>
          <a:bodyPr/>
          <a:lstStyle/>
          <a:p>
            <a:fld id="{86CB4B4D-7CA3-9044-876B-883B54F8677D}" type="slidenum">
              <a:rPr lang="en-US" smtClean="0"/>
              <a:pPr/>
              <a:t>8</a:t>
            </a:fld>
            <a:endParaRPr lang="en-US" dirty="0"/>
          </a:p>
        </p:txBody>
      </p:sp>
    </p:spTree>
    <p:extLst>
      <p:ext uri="{BB962C8B-B14F-4D97-AF65-F5344CB8AC3E}">
        <p14:creationId xmlns:p14="http://schemas.microsoft.com/office/powerpoint/2010/main" val="54236410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C46E-BD72-9C07-CA97-74E783D20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D1587-C3E3-7606-082D-8C328C167CAA}"/>
              </a:ext>
            </a:extLst>
          </p:cNvPr>
          <p:cNvSpPr>
            <a:spLocks noGrp="1"/>
          </p:cNvSpPr>
          <p:nvPr>
            <p:ph type="title"/>
          </p:nvPr>
        </p:nvSpPr>
        <p:spPr>
          <a:xfrm>
            <a:off x="646111" y="339187"/>
            <a:ext cx="9404723" cy="867821"/>
          </a:xfrm>
        </p:spPr>
        <p:txBody>
          <a:bodyPr>
            <a:normAutofit/>
          </a:bodyPr>
          <a:lstStyle/>
          <a:p>
            <a:r>
              <a:rPr lang="en-US" sz="4000" b="1" dirty="0"/>
              <a:t>Options</a:t>
            </a:r>
            <a:endParaRPr lang="en-US" sz="4000" b="1" dirty="0">
              <a:solidFill>
                <a:schemeClr val="accent1"/>
              </a:solidFill>
            </a:endParaRPr>
          </a:p>
        </p:txBody>
      </p:sp>
      <p:sp>
        <p:nvSpPr>
          <p:cNvPr id="4" name="Text Placeholder 3">
            <a:extLst>
              <a:ext uri="{FF2B5EF4-FFF2-40B4-BE49-F238E27FC236}">
                <a16:creationId xmlns:a16="http://schemas.microsoft.com/office/drawing/2014/main" id="{88EBBD79-DEA3-5D41-7167-F19CEC675DD9}"/>
              </a:ext>
            </a:extLst>
          </p:cNvPr>
          <p:cNvSpPr>
            <a:spLocks noGrp="1"/>
          </p:cNvSpPr>
          <p:nvPr>
            <p:ph type="body" idx="1"/>
          </p:nvPr>
        </p:nvSpPr>
        <p:spPr>
          <a:xfrm>
            <a:off x="758952" y="1207008"/>
            <a:ext cx="11433048" cy="5527970"/>
          </a:xfrm>
        </p:spPr>
        <p:txBody>
          <a:bodyPr>
            <a:normAutofit lnSpcReduction="10000"/>
          </a:bodyPr>
          <a:lstStyle/>
          <a:p>
            <a:pPr>
              <a:lnSpc>
                <a:spcPct val="107000"/>
              </a:lnSpc>
              <a:spcAft>
                <a:spcPts val="800"/>
              </a:spcAft>
              <a:buClr>
                <a:schemeClr val="tx1"/>
              </a:buClr>
              <a:buFont typeface="Arial" panose="020B0604020202020204" pitchFamily="34" charset="0"/>
              <a:buChar char="•"/>
            </a:pPr>
            <a:r>
              <a:rPr lang="en-US" sz="2400" b="1" kern="100" dirty="0">
                <a:latin typeface="Aptos" panose="020B0004020202020204" pitchFamily="34" charset="0"/>
                <a:ea typeface="Aptos" panose="020B0004020202020204" pitchFamily="34" charset="0"/>
                <a:cs typeface="Times New Roman" panose="02020603050405020304" pitchFamily="18" charset="0"/>
              </a:rPr>
              <a:t>Potential </a:t>
            </a:r>
            <a:r>
              <a:rPr lang="en-US" sz="2400" b="1" kern="100" dirty="0">
                <a:latin typeface="Aptos" panose="020B0004020202020204" pitchFamily="34" charset="0"/>
                <a:cs typeface="Times New Roman" panose="02020603050405020304" pitchFamily="18" charset="0"/>
              </a:rPr>
              <a:t>expansions</a:t>
            </a:r>
          </a:p>
          <a:p>
            <a:pPr lvl="1">
              <a:lnSpc>
                <a:spcPct val="107000"/>
              </a:lnSpc>
              <a:spcAft>
                <a:spcPts val="800"/>
              </a:spcAft>
              <a:buClr>
                <a:schemeClr val="tx1"/>
              </a:buClr>
              <a:buFont typeface="Arial" panose="020B0604020202020204" pitchFamily="34" charset="0"/>
              <a:buChar char="•"/>
            </a:pPr>
            <a:r>
              <a:rPr lang="en-US" b="1" kern="100" dirty="0">
                <a:latin typeface="Aptos" panose="020B0004020202020204" pitchFamily="34" charset="0"/>
                <a:cs typeface="Times New Roman" panose="02020603050405020304" pitchFamily="18" charset="0"/>
              </a:rPr>
              <a:t>Change Comprehensive Plan and Zoning Ordinance to tightly limit where data centers can go. </a:t>
            </a:r>
            <a:r>
              <a:rPr lang="en-US" kern="100" dirty="0">
                <a:latin typeface="Aptos" panose="020B0004020202020204" pitchFamily="34" charset="0"/>
                <a:cs typeface="Times New Roman" panose="02020603050405020304" pitchFamily="18" charset="0"/>
              </a:rPr>
              <a:t>Currently in PWC, there are lots of zoning classifications that allow data centers. The BOCS is currently looking at tightening up the Overlay area, but that would still leave a lot of areas with zoning classifications that allow data centers. The county could distill that down to only areas zoned heavy industrial.</a:t>
            </a:r>
          </a:p>
          <a:p>
            <a:pPr lvl="1">
              <a:lnSpc>
                <a:spcPct val="107000"/>
              </a:lnSpc>
              <a:spcAft>
                <a:spcPts val="800"/>
              </a:spcAft>
              <a:buClr>
                <a:schemeClr val="tx1"/>
              </a:buClr>
              <a:buFont typeface="Arial" panose="020B0604020202020204" pitchFamily="34" charset="0"/>
              <a:buChar char="•"/>
            </a:pPr>
            <a:r>
              <a:rPr lang="en-US" b="1" kern="100" dirty="0">
                <a:latin typeface="Aptos" panose="020B0004020202020204" pitchFamily="34" charset="0"/>
                <a:cs typeface="Times New Roman" panose="02020603050405020304" pitchFamily="18" charset="0"/>
              </a:rPr>
              <a:t>Require a SUP for all data centers, then deny any SUPs that aren’t in heavy industrial areas and/or don’t incorporate adequate mitigation measures. </a:t>
            </a:r>
            <a:r>
              <a:rPr lang="en-US" kern="100" dirty="0">
                <a:latin typeface="Aptos" panose="020B0004020202020204" pitchFamily="34" charset="0"/>
                <a:cs typeface="Times New Roman" panose="02020603050405020304" pitchFamily="18" charset="0"/>
              </a:rPr>
              <a:t>The BOCS is already moving towards eliminating by-right data center applications and requiring a SUP, but there would need to be buy-in on the part of staff, the PC, and the BOCS on this.</a:t>
            </a:r>
          </a:p>
          <a:p>
            <a:pPr lvl="1">
              <a:lnSpc>
                <a:spcPct val="107000"/>
              </a:lnSpc>
              <a:spcAft>
                <a:spcPts val="800"/>
              </a:spcAft>
              <a:buClr>
                <a:schemeClr val="tx1"/>
              </a:buClr>
              <a:buFont typeface="Arial" panose="020B0604020202020204" pitchFamily="34" charset="0"/>
              <a:buChar char="•"/>
            </a:pPr>
            <a:r>
              <a:rPr lang="en-US" b="1" kern="100" dirty="0">
                <a:latin typeface="Aptos" panose="020B0004020202020204" pitchFamily="34" charset="0"/>
                <a:cs typeface="Times New Roman" panose="02020603050405020304" pitchFamily="18" charset="0"/>
              </a:rPr>
              <a:t>Explicitly restrict on-site, non-emergency, fossil fuel electricity generation</a:t>
            </a:r>
            <a:r>
              <a:rPr lang="en-US" kern="100" dirty="0">
                <a:latin typeface="Aptos" panose="020B0004020202020204" pitchFamily="34" charset="0"/>
                <a:cs typeface="Times New Roman" panose="02020603050405020304" pitchFamily="18" charset="0"/>
              </a:rPr>
              <a:t>. As the connection queue grows, there will be more pressure to replicate the tactics of the Vantage facility in Loudoun, i.e., to install on-site gas generation.</a:t>
            </a:r>
          </a:p>
          <a:p>
            <a:pPr lvl="1">
              <a:lnSpc>
                <a:spcPct val="107000"/>
              </a:lnSpc>
              <a:spcAft>
                <a:spcPts val="800"/>
              </a:spcAft>
              <a:buClr>
                <a:schemeClr val="tx1"/>
              </a:buClr>
              <a:buFont typeface="Arial" panose="020B0604020202020204" pitchFamily="34" charset="0"/>
              <a:buChar char="•"/>
            </a:pPr>
            <a:r>
              <a:rPr lang="en-US" b="1" kern="100" dirty="0">
                <a:latin typeface="Aptos" panose="020B0004020202020204" pitchFamily="34" charset="0"/>
                <a:cs typeface="Times New Roman" panose="02020603050405020304" pitchFamily="18" charset="0"/>
              </a:rPr>
              <a:t>Other elements?</a:t>
            </a:r>
          </a:p>
          <a:p>
            <a:pPr>
              <a:lnSpc>
                <a:spcPct val="107000"/>
              </a:lnSpc>
              <a:spcAft>
                <a:spcPts val="800"/>
              </a:spcAft>
              <a:buClr>
                <a:schemeClr val="tx1"/>
              </a:buClr>
              <a:buFont typeface="Symbol" panose="05050102010706020507" pitchFamily="18" charset="2"/>
              <a:buChar char=""/>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2CDAF94-E39C-C5D4-2B79-227EDD59D781}"/>
              </a:ext>
            </a:extLst>
          </p:cNvPr>
          <p:cNvSpPr>
            <a:spLocks noGrp="1"/>
          </p:cNvSpPr>
          <p:nvPr>
            <p:ph type="sldNum" sz="quarter" idx="14"/>
          </p:nvPr>
        </p:nvSpPr>
        <p:spPr/>
        <p:txBody>
          <a:bodyPr/>
          <a:lstStyle/>
          <a:p>
            <a:fld id="{86CB4B4D-7CA3-9044-876B-883B54F8677D}" type="slidenum">
              <a:rPr lang="en-US" smtClean="0"/>
              <a:pPr/>
              <a:t>9</a:t>
            </a:fld>
            <a:endParaRPr lang="en-US" dirty="0"/>
          </a:p>
        </p:txBody>
      </p:sp>
    </p:spTree>
    <p:extLst>
      <p:ext uri="{BB962C8B-B14F-4D97-AF65-F5344CB8AC3E}">
        <p14:creationId xmlns:p14="http://schemas.microsoft.com/office/powerpoint/2010/main" val="33722381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16483</TotalTime>
  <Words>1108</Words>
  <Application>Microsoft Office PowerPoint</Application>
  <PresentationFormat>Widescreen</PresentationFormat>
  <Paragraphs>70</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Century Gothic</vt:lpstr>
      <vt:lpstr>Google Sans</vt:lpstr>
      <vt:lpstr>Symbol</vt:lpstr>
      <vt:lpstr>Wingdings</vt:lpstr>
      <vt:lpstr>Wingdings 3</vt:lpstr>
      <vt:lpstr>Ion</vt:lpstr>
      <vt:lpstr> Reiterating the SC Recommendation for a Pause on Data Center Approvals   Prince William County Sustainability Commission  Draft v1</vt:lpstr>
      <vt:lpstr>Objectives &amp; Outline</vt:lpstr>
      <vt:lpstr>Background</vt:lpstr>
      <vt:lpstr>What hasn’t changed since Apr 2024?</vt:lpstr>
      <vt:lpstr>What has changed since Apr 2024?</vt:lpstr>
      <vt:lpstr>What has changed since Apr 2024?</vt:lpstr>
      <vt:lpstr>Changes to the Apr 2024 Status Quo</vt:lpstr>
      <vt:lpstr>Options</vt:lpstr>
      <vt:lpstr>Options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PWC Climate Mitigation Strategy:  CCL-PWC Recommendations to Prince William Board of County Supervisors</dc:title>
  <dc:creator>Randy Freed</dc:creator>
  <cp:lastModifiedBy>Randy Freed</cp:lastModifiedBy>
  <cp:revision>66</cp:revision>
  <cp:lastPrinted>2026-01-14T15:23:13Z</cp:lastPrinted>
  <dcterms:created xsi:type="dcterms:W3CDTF">2021-01-19T21:20:31Z</dcterms:created>
  <dcterms:modified xsi:type="dcterms:W3CDTF">2026-07-23T14:12:05Z</dcterms:modified>
</cp:coreProperties>
</file>