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12"/>
  </p:notesMasterIdLst>
  <p:sldIdLst>
    <p:sldId id="1122" r:id="rId2"/>
    <p:sldId id="266" r:id="rId3"/>
    <p:sldId id="290" r:id="rId4"/>
    <p:sldId id="1133" r:id="rId5"/>
    <p:sldId id="1148" r:id="rId6"/>
    <p:sldId id="1149" r:id="rId7"/>
    <p:sldId id="1145" r:id="rId8"/>
    <p:sldId id="1140" r:id="rId9"/>
    <p:sldId id="1150" r:id="rId10"/>
    <p:sldId id="1131"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3AA40-05D0-4485-AEA3-AE1C9CF86D57}" v="6" dt="2026-07-20T19:24:33.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404" autoAdjust="0"/>
  </p:normalViewPr>
  <p:slideViewPr>
    <p:cSldViewPr snapToGrid="0">
      <p:cViewPr varScale="1">
        <p:scale>
          <a:sx n="70" d="100"/>
          <a:sy n="70" d="100"/>
        </p:scale>
        <p:origin x="51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Freed" userId="538a8ccb2db6da27" providerId="LiveId" clId="{24DC9272-4C83-4ABC-A0E5-F00DCCA825C2}"/>
    <pc:docChg chg="undo custSel addSld delSld modSld">
      <pc:chgData name="Randy Freed" userId="538a8ccb2db6da27" providerId="LiveId" clId="{24DC9272-4C83-4ABC-A0E5-F00DCCA825C2}" dt="2026-07-21T20:13:36.661" v="3186" actId="20577"/>
      <pc:docMkLst>
        <pc:docMk/>
      </pc:docMkLst>
      <pc:sldChg chg="modSp mod">
        <pc:chgData name="Randy Freed" userId="538a8ccb2db6da27" providerId="LiveId" clId="{24DC9272-4C83-4ABC-A0E5-F00DCCA825C2}" dt="2026-07-20T19:18:38.590" v="1703" actId="6549"/>
        <pc:sldMkLst>
          <pc:docMk/>
          <pc:sldMk cId="2317719340" sldId="266"/>
        </pc:sldMkLst>
        <pc:spChg chg="mod">
          <ac:chgData name="Randy Freed" userId="538a8ccb2db6da27" providerId="LiveId" clId="{24DC9272-4C83-4ABC-A0E5-F00DCCA825C2}" dt="2026-07-20T19:18:38.590" v="1703" actId="6549"/>
          <ac:spMkLst>
            <pc:docMk/>
            <pc:sldMk cId="2317719340" sldId="266"/>
            <ac:spMk id="4" creationId="{BE168265-8393-4B66-8752-5FA7B8B7638E}"/>
          </ac:spMkLst>
        </pc:spChg>
      </pc:sldChg>
      <pc:sldChg chg="modSp mod">
        <pc:chgData name="Randy Freed" userId="538a8ccb2db6da27" providerId="LiveId" clId="{24DC9272-4C83-4ABC-A0E5-F00DCCA825C2}" dt="2026-07-20T17:27:27.775" v="413" actId="6549"/>
        <pc:sldMkLst>
          <pc:docMk/>
          <pc:sldMk cId="4170107436" sldId="290"/>
        </pc:sldMkLst>
        <pc:spChg chg="mod">
          <ac:chgData name="Randy Freed" userId="538a8ccb2db6da27" providerId="LiveId" clId="{24DC9272-4C83-4ABC-A0E5-F00DCCA825C2}" dt="2026-07-20T17:27:27.775" v="413" actId="6549"/>
          <ac:spMkLst>
            <pc:docMk/>
            <pc:sldMk cId="4170107436" sldId="290"/>
            <ac:spMk id="4" creationId="{BE168265-8393-4B66-8752-5FA7B8B7638E}"/>
          </ac:spMkLst>
        </pc:spChg>
      </pc:sldChg>
      <pc:sldChg chg="del">
        <pc:chgData name="Randy Freed" userId="538a8ccb2db6da27" providerId="LiveId" clId="{24DC9272-4C83-4ABC-A0E5-F00DCCA825C2}" dt="2026-07-20T19:34:48.696" v="3070" actId="47"/>
        <pc:sldMkLst>
          <pc:docMk/>
          <pc:sldMk cId="3252571077" sldId="1116"/>
        </pc:sldMkLst>
      </pc:sldChg>
      <pc:sldChg chg="modSp mod">
        <pc:chgData name="Randy Freed" userId="538a8ccb2db6da27" providerId="LiveId" clId="{24DC9272-4C83-4ABC-A0E5-F00DCCA825C2}" dt="2026-07-21T20:13:36.661" v="3186" actId="20577"/>
        <pc:sldMkLst>
          <pc:docMk/>
          <pc:sldMk cId="3748317316" sldId="1122"/>
        </pc:sldMkLst>
        <pc:spChg chg="mod">
          <ac:chgData name="Randy Freed" userId="538a8ccb2db6da27" providerId="LiveId" clId="{24DC9272-4C83-4ABC-A0E5-F00DCCA825C2}" dt="2026-07-20T19:35:26.806" v="3085" actId="6549"/>
          <ac:spMkLst>
            <pc:docMk/>
            <pc:sldMk cId="3748317316" sldId="1122"/>
            <ac:spMk id="2" creationId="{37E8D0E4-F88D-9BA4-34BD-59B488C2B626}"/>
          </ac:spMkLst>
        </pc:spChg>
        <pc:spChg chg="mod">
          <ac:chgData name="Randy Freed" userId="538a8ccb2db6da27" providerId="LiveId" clId="{24DC9272-4C83-4ABC-A0E5-F00DCCA825C2}" dt="2026-07-21T20:13:36.661" v="3186" actId="20577"/>
          <ac:spMkLst>
            <pc:docMk/>
            <pc:sldMk cId="3748317316" sldId="1122"/>
            <ac:spMk id="3" creationId="{9E6AD84D-65D8-2CA0-E102-13ACA2685E17}"/>
          </ac:spMkLst>
        </pc:spChg>
      </pc:sldChg>
      <pc:sldChg chg="del">
        <pc:chgData name="Randy Freed" userId="538a8ccb2db6da27" providerId="LiveId" clId="{24DC9272-4C83-4ABC-A0E5-F00DCCA825C2}" dt="2026-07-20T17:52:26.866" v="1605" actId="2696"/>
        <pc:sldMkLst>
          <pc:docMk/>
          <pc:sldMk cId="2099661948" sldId="1124"/>
        </pc:sldMkLst>
      </pc:sldChg>
      <pc:sldChg chg="del">
        <pc:chgData name="Randy Freed" userId="538a8ccb2db6da27" providerId="LiveId" clId="{24DC9272-4C83-4ABC-A0E5-F00DCCA825C2}" dt="2026-07-20T19:34:48.696" v="3070" actId="47"/>
        <pc:sldMkLst>
          <pc:docMk/>
          <pc:sldMk cId="2668190262" sldId="1126"/>
        </pc:sldMkLst>
      </pc:sldChg>
      <pc:sldChg chg="del">
        <pc:chgData name="Randy Freed" userId="538a8ccb2db6da27" providerId="LiveId" clId="{24DC9272-4C83-4ABC-A0E5-F00DCCA825C2}" dt="2026-07-20T19:34:48.696" v="3070" actId="47"/>
        <pc:sldMkLst>
          <pc:docMk/>
          <pc:sldMk cId="2072907681" sldId="1127"/>
        </pc:sldMkLst>
      </pc:sldChg>
      <pc:sldChg chg="del">
        <pc:chgData name="Randy Freed" userId="538a8ccb2db6da27" providerId="LiveId" clId="{24DC9272-4C83-4ABC-A0E5-F00DCCA825C2}" dt="2026-07-20T19:34:48.696" v="3070" actId="47"/>
        <pc:sldMkLst>
          <pc:docMk/>
          <pc:sldMk cId="777512706" sldId="1129"/>
        </pc:sldMkLst>
      </pc:sldChg>
      <pc:sldChg chg="del">
        <pc:chgData name="Randy Freed" userId="538a8ccb2db6da27" providerId="LiveId" clId="{24DC9272-4C83-4ABC-A0E5-F00DCCA825C2}" dt="2026-07-20T19:34:48.696" v="3070" actId="47"/>
        <pc:sldMkLst>
          <pc:docMk/>
          <pc:sldMk cId="74385683" sldId="1132"/>
        </pc:sldMkLst>
      </pc:sldChg>
      <pc:sldChg chg="addSp modSp mod">
        <pc:chgData name="Randy Freed" userId="538a8ccb2db6da27" providerId="LiveId" clId="{24DC9272-4C83-4ABC-A0E5-F00DCCA825C2}" dt="2026-07-20T17:43:22.530" v="935" actId="20577"/>
        <pc:sldMkLst>
          <pc:docMk/>
          <pc:sldMk cId="915300851" sldId="1133"/>
        </pc:sldMkLst>
        <pc:spChg chg="mod">
          <ac:chgData name="Randy Freed" userId="538a8ccb2db6da27" providerId="LiveId" clId="{24DC9272-4C83-4ABC-A0E5-F00DCCA825C2}" dt="2026-07-20T17:43:22.530" v="935" actId="20577"/>
          <ac:spMkLst>
            <pc:docMk/>
            <pc:sldMk cId="915300851" sldId="1133"/>
            <ac:spMk id="4" creationId="{EBF41737-C59E-D34A-C51A-19B218EDD254}"/>
          </ac:spMkLst>
        </pc:spChg>
        <pc:picChg chg="add mod">
          <ac:chgData name="Randy Freed" userId="538a8ccb2db6da27" providerId="LiveId" clId="{24DC9272-4C83-4ABC-A0E5-F00DCCA825C2}" dt="2026-07-20T17:41:03.088" v="876" actId="14100"/>
          <ac:picMkLst>
            <pc:docMk/>
            <pc:sldMk cId="915300851" sldId="1133"/>
            <ac:picMk id="6" creationId="{FC791118-98ED-2AC2-F650-F28CAA03CC0B}"/>
          </ac:picMkLst>
        </pc:picChg>
        <pc:picChg chg="mod">
          <ac:chgData name="Randy Freed" userId="538a8ccb2db6da27" providerId="LiveId" clId="{24DC9272-4C83-4ABC-A0E5-F00DCCA825C2}" dt="2026-07-20T17:40:51.763" v="874" actId="1076"/>
          <ac:picMkLst>
            <pc:docMk/>
            <pc:sldMk cId="915300851" sldId="1133"/>
            <ac:picMk id="7" creationId="{E40636F7-0CF1-5580-D384-8F9936AE96A8}"/>
          </ac:picMkLst>
        </pc:picChg>
      </pc:sldChg>
      <pc:sldChg chg="del">
        <pc:chgData name="Randy Freed" userId="538a8ccb2db6da27" providerId="LiveId" clId="{24DC9272-4C83-4ABC-A0E5-F00DCCA825C2}" dt="2026-07-20T17:52:26.866" v="1605" actId="2696"/>
        <pc:sldMkLst>
          <pc:docMk/>
          <pc:sldMk cId="1325837935" sldId="1134"/>
        </pc:sldMkLst>
      </pc:sldChg>
      <pc:sldChg chg="del">
        <pc:chgData name="Randy Freed" userId="538a8ccb2db6da27" providerId="LiveId" clId="{24DC9272-4C83-4ABC-A0E5-F00DCCA825C2}" dt="2026-07-20T19:34:48.696" v="3070" actId="47"/>
        <pc:sldMkLst>
          <pc:docMk/>
          <pc:sldMk cId="3931021276" sldId="1136"/>
        </pc:sldMkLst>
      </pc:sldChg>
      <pc:sldChg chg="del">
        <pc:chgData name="Randy Freed" userId="538a8ccb2db6da27" providerId="LiveId" clId="{24DC9272-4C83-4ABC-A0E5-F00DCCA825C2}" dt="2026-07-20T19:34:48.696" v="3070" actId="47"/>
        <pc:sldMkLst>
          <pc:docMk/>
          <pc:sldMk cId="3274445592" sldId="1137"/>
        </pc:sldMkLst>
      </pc:sldChg>
      <pc:sldChg chg="addSp delSp modSp mod">
        <pc:chgData name="Randy Freed" userId="538a8ccb2db6da27" providerId="LiveId" clId="{24DC9272-4C83-4ABC-A0E5-F00DCCA825C2}" dt="2026-07-20T19:30:53.084" v="2574" actId="20577"/>
        <pc:sldMkLst>
          <pc:docMk/>
          <pc:sldMk cId="2315117802" sldId="1140"/>
        </pc:sldMkLst>
        <pc:spChg chg="mod">
          <ac:chgData name="Randy Freed" userId="538a8ccb2db6da27" providerId="LiveId" clId="{24DC9272-4C83-4ABC-A0E5-F00DCCA825C2}" dt="2026-07-20T19:30:53.084" v="2574" actId="20577"/>
          <ac:spMkLst>
            <pc:docMk/>
            <pc:sldMk cId="2315117802" sldId="1140"/>
            <ac:spMk id="2" creationId="{B87A0EAE-63BF-28B4-2180-242BDB88B9ED}"/>
          </ac:spMkLst>
        </pc:spChg>
        <pc:spChg chg="del">
          <ac:chgData name="Randy Freed" userId="538a8ccb2db6da27" providerId="LiveId" clId="{24DC9272-4C83-4ABC-A0E5-F00DCCA825C2}" dt="2026-07-20T19:23:56.545" v="1719" actId="21"/>
          <ac:spMkLst>
            <pc:docMk/>
            <pc:sldMk cId="2315117802" sldId="1140"/>
            <ac:spMk id="3" creationId="{D1D43A0B-B693-E1D8-CAEB-E6C102A3D758}"/>
          </ac:spMkLst>
        </pc:spChg>
        <pc:spChg chg="mod">
          <ac:chgData name="Randy Freed" userId="538a8ccb2db6da27" providerId="LiveId" clId="{24DC9272-4C83-4ABC-A0E5-F00DCCA825C2}" dt="2026-07-20T19:30:32.531" v="2568" actId="20577"/>
          <ac:spMkLst>
            <pc:docMk/>
            <pc:sldMk cId="2315117802" sldId="1140"/>
            <ac:spMk id="4" creationId="{12BEC5F1-ADEC-208B-33DA-078B48CEB1CF}"/>
          </ac:spMkLst>
        </pc:spChg>
        <pc:spChg chg="add del mod">
          <ac:chgData name="Randy Freed" userId="538a8ccb2db6da27" providerId="LiveId" clId="{24DC9272-4C83-4ABC-A0E5-F00DCCA825C2}" dt="2026-07-20T19:24:00.311" v="1721" actId="21"/>
          <ac:spMkLst>
            <pc:docMk/>
            <pc:sldMk cId="2315117802" sldId="1140"/>
            <ac:spMk id="7" creationId="{A3D23B4D-238D-7B77-A9EC-2D7E39A11772}"/>
          </ac:spMkLst>
        </pc:spChg>
      </pc:sldChg>
      <pc:sldChg chg="del">
        <pc:chgData name="Randy Freed" userId="538a8ccb2db6da27" providerId="LiveId" clId="{24DC9272-4C83-4ABC-A0E5-F00DCCA825C2}" dt="2026-07-20T19:34:48.696" v="3070" actId="47"/>
        <pc:sldMkLst>
          <pc:docMk/>
          <pc:sldMk cId="776388900" sldId="1141"/>
        </pc:sldMkLst>
      </pc:sldChg>
      <pc:sldChg chg="del">
        <pc:chgData name="Randy Freed" userId="538a8ccb2db6da27" providerId="LiveId" clId="{24DC9272-4C83-4ABC-A0E5-F00DCCA825C2}" dt="2026-07-20T19:34:48.696" v="3070" actId="47"/>
        <pc:sldMkLst>
          <pc:docMk/>
          <pc:sldMk cId="1183246512" sldId="1142"/>
        </pc:sldMkLst>
      </pc:sldChg>
      <pc:sldChg chg="addSp delSp modSp mod">
        <pc:chgData name="Randy Freed" userId="538a8ccb2db6da27" providerId="LiveId" clId="{24DC9272-4C83-4ABC-A0E5-F00DCCA825C2}" dt="2026-07-20T19:23:24.585" v="1706" actId="1076"/>
        <pc:sldMkLst>
          <pc:docMk/>
          <pc:sldMk cId="236254879" sldId="1145"/>
        </pc:sldMkLst>
        <pc:spChg chg="mod">
          <ac:chgData name="Randy Freed" userId="538a8ccb2db6da27" providerId="LiveId" clId="{24DC9272-4C83-4ABC-A0E5-F00DCCA825C2}" dt="2026-07-20T19:15:40.211" v="1661" actId="20577"/>
          <ac:spMkLst>
            <pc:docMk/>
            <pc:sldMk cId="236254879" sldId="1145"/>
            <ac:spMk id="2" creationId="{17F8B414-F741-6EA2-2C1D-002955DA1234}"/>
          </ac:spMkLst>
        </pc:spChg>
        <pc:spChg chg="del mod">
          <ac:chgData name="Randy Freed" userId="538a8ccb2db6da27" providerId="LiveId" clId="{24DC9272-4C83-4ABC-A0E5-F00DCCA825C2}" dt="2026-07-20T19:15:49.547" v="1662" actId="21"/>
          <ac:spMkLst>
            <pc:docMk/>
            <pc:sldMk cId="236254879" sldId="1145"/>
            <ac:spMk id="3" creationId="{97ADDFB9-8B82-925D-198C-0EA116510162}"/>
          </ac:spMkLst>
        </pc:spChg>
        <pc:spChg chg="del mod">
          <ac:chgData name="Randy Freed" userId="538a8ccb2db6da27" providerId="LiveId" clId="{24DC9272-4C83-4ABC-A0E5-F00DCCA825C2}" dt="2026-07-20T19:16:57.593" v="1672" actId="478"/>
          <ac:spMkLst>
            <pc:docMk/>
            <pc:sldMk cId="236254879" sldId="1145"/>
            <ac:spMk id="4" creationId="{D6D7DC6C-42D3-5096-D4D4-46ADE43E033B}"/>
          </ac:spMkLst>
        </pc:spChg>
        <pc:spChg chg="add del mod">
          <ac:chgData name="Randy Freed" userId="538a8ccb2db6da27" providerId="LiveId" clId="{24DC9272-4C83-4ABC-A0E5-F00DCCA825C2}" dt="2026-07-20T19:16:05.374" v="1664" actId="21"/>
          <ac:spMkLst>
            <pc:docMk/>
            <pc:sldMk cId="236254879" sldId="1145"/>
            <ac:spMk id="7" creationId="{EEE2BBAA-C4C8-FCDC-5647-BACAEBC0831F}"/>
          </ac:spMkLst>
        </pc:spChg>
        <pc:picChg chg="add">
          <ac:chgData name="Randy Freed" userId="538a8ccb2db6da27" providerId="LiveId" clId="{24DC9272-4C83-4ABC-A0E5-F00DCCA825C2}" dt="2026-07-20T19:16:18.389" v="1668" actId="22"/>
          <ac:picMkLst>
            <pc:docMk/>
            <pc:sldMk cId="236254879" sldId="1145"/>
            <ac:picMk id="9" creationId="{9E230C94-9C0C-9C59-A6E7-4518C54B5D1F}"/>
          </ac:picMkLst>
        </pc:picChg>
        <pc:picChg chg="add del mod">
          <ac:chgData name="Randy Freed" userId="538a8ccb2db6da27" providerId="LiveId" clId="{24DC9272-4C83-4ABC-A0E5-F00DCCA825C2}" dt="2026-07-20T19:18:08.237" v="1674" actId="478"/>
          <ac:picMkLst>
            <pc:docMk/>
            <pc:sldMk cId="236254879" sldId="1145"/>
            <ac:picMk id="11" creationId="{391B40BE-124F-8B0F-E54A-C7F09F0DAD92}"/>
          </ac:picMkLst>
        </pc:picChg>
        <pc:picChg chg="add del mod">
          <ac:chgData name="Randy Freed" userId="538a8ccb2db6da27" providerId="LiveId" clId="{24DC9272-4C83-4ABC-A0E5-F00DCCA825C2}" dt="2026-07-20T19:19:55.724" v="1704" actId="478"/>
          <ac:picMkLst>
            <pc:docMk/>
            <pc:sldMk cId="236254879" sldId="1145"/>
            <ac:picMk id="13" creationId="{BBFEF9C4-FF4B-AD41-B4FD-EEB8845C6EC2}"/>
          </ac:picMkLst>
        </pc:picChg>
        <pc:picChg chg="add mod">
          <ac:chgData name="Randy Freed" userId="538a8ccb2db6da27" providerId="LiveId" clId="{24DC9272-4C83-4ABC-A0E5-F00DCCA825C2}" dt="2026-07-20T19:23:24.585" v="1706" actId="1076"/>
          <ac:picMkLst>
            <pc:docMk/>
            <pc:sldMk cId="236254879" sldId="1145"/>
            <ac:picMk id="15" creationId="{544878C0-66CC-4954-FB2E-031F20D3CB0C}"/>
          </ac:picMkLst>
        </pc:picChg>
      </pc:sldChg>
      <pc:sldChg chg="del">
        <pc:chgData name="Randy Freed" userId="538a8ccb2db6da27" providerId="LiveId" clId="{24DC9272-4C83-4ABC-A0E5-F00DCCA825C2}" dt="2026-07-20T19:34:48.696" v="3070" actId="47"/>
        <pc:sldMkLst>
          <pc:docMk/>
          <pc:sldMk cId="2051741585" sldId="1146"/>
        </pc:sldMkLst>
      </pc:sldChg>
      <pc:sldChg chg="del">
        <pc:chgData name="Randy Freed" userId="538a8ccb2db6da27" providerId="LiveId" clId="{24DC9272-4C83-4ABC-A0E5-F00DCCA825C2}" dt="2026-07-20T19:34:48.696" v="3070" actId="47"/>
        <pc:sldMkLst>
          <pc:docMk/>
          <pc:sldMk cId="803670495" sldId="1147"/>
        </pc:sldMkLst>
      </pc:sldChg>
      <pc:sldChg chg="modSp add mod">
        <pc:chgData name="Randy Freed" userId="538a8ccb2db6da27" providerId="LiveId" clId="{24DC9272-4C83-4ABC-A0E5-F00DCCA825C2}" dt="2026-07-20T17:51:54.362" v="1604" actId="20577"/>
        <pc:sldMkLst>
          <pc:docMk/>
          <pc:sldMk cId="542364109" sldId="1148"/>
        </pc:sldMkLst>
        <pc:spChg chg="mod">
          <ac:chgData name="Randy Freed" userId="538a8ccb2db6da27" providerId="LiveId" clId="{24DC9272-4C83-4ABC-A0E5-F00DCCA825C2}" dt="2026-07-20T17:51:54.362" v="1604" actId="20577"/>
          <ac:spMkLst>
            <pc:docMk/>
            <pc:sldMk cId="542364109" sldId="1148"/>
            <ac:spMk id="4" creationId="{F59DF2DB-B06D-9EF4-0323-B0B048B60828}"/>
          </ac:spMkLst>
        </pc:spChg>
      </pc:sldChg>
      <pc:sldChg chg="add">
        <pc:chgData name="Randy Freed" userId="538a8ccb2db6da27" providerId="LiveId" clId="{24DC9272-4C83-4ABC-A0E5-F00DCCA825C2}" dt="2026-07-20T17:44:36.414" v="955" actId="2890"/>
        <pc:sldMkLst>
          <pc:docMk/>
          <pc:sldMk cId="2551552446" sldId="1149"/>
        </pc:sldMkLst>
      </pc:sldChg>
      <pc:sldChg chg="modSp add mod">
        <pc:chgData name="Randy Freed" userId="538a8ccb2db6da27" providerId="LiveId" clId="{24DC9272-4C83-4ABC-A0E5-F00DCCA825C2}" dt="2026-07-20T19:34:34.527" v="3069" actId="20577"/>
        <pc:sldMkLst>
          <pc:docMk/>
          <pc:sldMk cId="3944935959" sldId="1150"/>
        </pc:sldMkLst>
        <pc:spChg chg="mod">
          <ac:chgData name="Randy Freed" userId="538a8ccb2db6da27" providerId="LiveId" clId="{24DC9272-4C83-4ABC-A0E5-F00DCCA825C2}" dt="2026-07-20T19:34:34.527" v="3069" actId="20577"/>
          <ac:spMkLst>
            <pc:docMk/>
            <pc:sldMk cId="3944935959" sldId="1150"/>
            <ac:spMk id="4" creationId="{98DD24CF-AE05-F9AE-4A24-EE9FD0F2E8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FF556DB-B819-4B10-A90C-42110A494D5D}" type="datetimeFigureOut">
              <a:rPr lang="en-US" smtClean="0"/>
              <a:t>7/21/2026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4245451-3677-4AA6-9B98-6316F607F2CF}" type="slidenum">
              <a:rPr lang="en-US" smtClean="0"/>
              <a:t>‹#›</a:t>
            </a:fld>
            <a:endParaRPr lang="en-US"/>
          </a:p>
        </p:txBody>
      </p:sp>
    </p:spTree>
    <p:extLst>
      <p:ext uri="{BB962C8B-B14F-4D97-AF65-F5344CB8AC3E}">
        <p14:creationId xmlns:p14="http://schemas.microsoft.com/office/powerpoint/2010/main" val="20109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245451-3677-4AA6-9B98-6316F607F2CF}" type="slidenum">
              <a:rPr lang="en-US" smtClean="0"/>
              <a:t>4</a:t>
            </a:fld>
            <a:endParaRPr lang="en-US"/>
          </a:p>
        </p:txBody>
      </p:sp>
    </p:spTree>
    <p:extLst>
      <p:ext uri="{BB962C8B-B14F-4D97-AF65-F5344CB8AC3E}">
        <p14:creationId xmlns:p14="http://schemas.microsoft.com/office/powerpoint/2010/main" val="310537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E5D0D-C78D-28C5-543B-27DB57CC2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B6375-3DD9-0B31-E597-EA4861F76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94F7B-5467-DF30-0024-253709F5DC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7D66A-A16F-37EB-E500-4C396BB14577}"/>
              </a:ext>
            </a:extLst>
          </p:cNvPr>
          <p:cNvSpPr>
            <a:spLocks noGrp="1"/>
          </p:cNvSpPr>
          <p:nvPr>
            <p:ph type="sldNum" sz="quarter" idx="5"/>
          </p:nvPr>
        </p:nvSpPr>
        <p:spPr/>
        <p:txBody>
          <a:bodyPr/>
          <a:lstStyle/>
          <a:p>
            <a:fld id="{54245451-3677-4AA6-9B98-6316F607F2CF}" type="slidenum">
              <a:rPr lang="en-US" smtClean="0"/>
              <a:t>5</a:t>
            </a:fld>
            <a:endParaRPr lang="en-US"/>
          </a:p>
        </p:txBody>
      </p:sp>
    </p:spTree>
    <p:extLst>
      <p:ext uri="{BB962C8B-B14F-4D97-AF65-F5344CB8AC3E}">
        <p14:creationId xmlns:p14="http://schemas.microsoft.com/office/powerpoint/2010/main" val="162406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9419A-350B-CCD0-65AC-A6D42CDD6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D8838F-3D32-01AD-0608-F14B611C3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D7E32-891F-A967-46A0-3E13140027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22AF33-500D-8134-518A-25996DC4E6A0}"/>
              </a:ext>
            </a:extLst>
          </p:cNvPr>
          <p:cNvSpPr>
            <a:spLocks noGrp="1"/>
          </p:cNvSpPr>
          <p:nvPr>
            <p:ph type="sldNum" sz="quarter" idx="5"/>
          </p:nvPr>
        </p:nvSpPr>
        <p:spPr/>
        <p:txBody>
          <a:bodyPr/>
          <a:lstStyle/>
          <a:p>
            <a:fld id="{54245451-3677-4AA6-9B98-6316F607F2CF}" type="slidenum">
              <a:rPr lang="en-US" smtClean="0"/>
              <a:t>6</a:t>
            </a:fld>
            <a:endParaRPr lang="en-US"/>
          </a:p>
        </p:txBody>
      </p:sp>
    </p:spTree>
    <p:extLst>
      <p:ext uri="{BB962C8B-B14F-4D97-AF65-F5344CB8AC3E}">
        <p14:creationId xmlns:p14="http://schemas.microsoft.com/office/powerpoint/2010/main" val="387664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1484558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DE20F-407C-4D48-BD65-F349ABB547CD}" type="slidenum">
              <a:rPr lang="en-US" smtClean="0"/>
              <a:t>‹#›</a:t>
            </a:fld>
            <a:endParaRPr lang="en-US"/>
          </a:p>
        </p:txBody>
      </p:sp>
    </p:spTree>
    <p:extLst>
      <p:ext uri="{BB962C8B-B14F-4D97-AF65-F5344CB8AC3E}">
        <p14:creationId xmlns:p14="http://schemas.microsoft.com/office/powerpoint/2010/main" val="489207797"/>
      </p:ext>
    </p:extLst>
  </p:cSld>
  <p:clrMapOvr>
    <a:overrideClrMapping bg1="lt1" tx1="dk1" bg2="lt2" tx2="dk2" accent1="accent1" accent2="accent2" accent3="accent3" accent4="accent4" accent5="accent5" accent6="accent6" hlink="hlink" folHlink="folHlink"/>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E20F-407C-4D48-BD65-F349ABB547CD}" type="slidenum">
              <a:rPr lang="en-US" smtClean="0"/>
              <a:t>‹#›</a:t>
            </a:fld>
            <a:endParaRPr lang="en-US"/>
          </a:p>
        </p:txBody>
      </p:sp>
    </p:spTree>
    <p:extLst>
      <p:ext uri="{BB962C8B-B14F-4D97-AF65-F5344CB8AC3E}">
        <p14:creationId xmlns:p14="http://schemas.microsoft.com/office/powerpoint/2010/main" val="1735899977"/>
      </p:ext>
    </p:extLst>
  </p:cSld>
  <p:clrMapOvr>
    <a:overrideClrMapping bg1="lt1" tx1="dk1" bg2="lt2" tx2="dk2" accent1="accent1" accent2="accent2" accent3="accent3" accent4="accent4" accent5="accent5" accent6="accent6" hlink="hlink" folHlink="folHlink"/>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E20F-407C-4D48-BD65-F349ABB547C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08673433"/>
      </p:ext>
    </p:extLst>
  </p:cSld>
  <p:clrMapOvr>
    <a:overrideClrMapping bg1="lt1" tx1="dk1" bg2="lt2" tx2="dk2" accent1="accent1" accent2="accent2" accent3="accent3" accent4="accent4" accent5="accent5" accent6="accent6" hlink="hlink" folHlink="folHlink"/>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E20F-407C-4D48-BD65-F349ABB547CD}" type="slidenum">
              <a:rPr lang="en-US" smtClean="0"/>
              <a:t>‹#›</a:t>
            </a:fld>
            <a:endParaRPr lang="en-US"/>
          </a:p>
        </p:txBody>
      </p:sp>
    </p:spTree>
    <p:extLst>
      <p:ext uri="{BB962C8B-B14F-4D97-AF65-F5344CB8AC3E}">
        <p14:creationId xmlns:p14="http://schemas.microsoft.com/office/powerpoint/2010/main" val="245538177"/>
      </p:ext>
    </p:extLst>
  </p:cSld>
  <p:clrMapOvr>
    <a:overrideClrMapping bg1="lt1" tx1="dk1" bg2="lt2" tx2="dk2" accent1="accent1" accent2="accent2" accent3="accent3" accent4="accent4" accent5="accent5" accent6="accent6" hlink="hlink" folHlink="folHlink"/>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E20F-407C-4D48-BD65-F349ABB547CD}" type="slidenum">
              <a:rPr lang="en-US" smtClean="0"/>
              <a:t>‹#›</a:t>
            </a:fld>
            <a:endParaRPr lang="en-US"/>
          </a:p>
        </p:txBody>
      </p:sp>
    </p:spTree>
    <p:extLst>
      <p:ext uri="{BB962C8B-B14F-4D97-AF65-F5344CB8AC3E}">
        <p14:creationId xmlns:p14="http://schemas.microsoft.com/office/powerpoint/2010/main" val="340382801"/>
      </p:ext>
    </p:extLst>
  </p:cSld>
  <p:clrMapOvr>
    <a:overrideClrMapping bg1="lt1" tx1="dk1" bg2="lt2" tx2="dk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DE20F-407C-4D48-BD65-F349ABB547CD}" type="slidenum">
              <a:rPr lang="en-US" smtClean="0"/>
              <a:t>‹#›</a:t>
            </a:fld>
            <a:endParaRPr lang="en-US"/>
          </a:p>
        </p:txBody>
      </p:sp>
    </p:spTree>
    <p:extLst>
      <p:ext uri="{BB962C8B-B14F-4D97-AF65-F5344CB8AC3E}">
        <p14:creationId xmlns:p14="http://schemas.microsoft.com/office/powerpoint/2010/main" val="3330464187"/>
      </p:ext>
    </p:extLst>
  </p:cSld>
  <p:clrMapOvr>
    <a:overrideClrMapping bg1="lt1" tx1="dk1" bg2="lt2" tx2="dk2" accent1="accent1" accent2="accent2" accent3="accent3" accent4="accent4" accent5="accent5" accent6="accent6" hlink="hlink" folHlink="folHlink"/>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25973476"/>
      </p:ext>
    </p:extLst>
  </p:cSld>
  <p:clrMapOvr>
    <a:overrideClrMapping bg1="lt1" tx1="dk1" bg2="lt2" tx2="dk2" accent1="accent1" accent2="accent2" accent3="accent3" accent4="accent4" accent5="accent5" accent6="accent6" hlink="hlink" folHlink="folHlink"/>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3">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16188380"/>
      </p:ext>
    </p:extLst>
  </p:cSld>
  <p:clrMapOvr>
    <a:overrideClrMapping bg1="lt1" tx1="dk1" bg2="lt2" tx2="dk2" accent1="accent1" accent2="accent2" accent3="accent3" accent4="accent4" accent5="accent5" accent6="accent6" hlink="hlink" folHlink="folHlink"/>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bg>
      <p:bgRef idx="1003">
        <a:schemeClr val="bg2"/>
      </p:bgRef>
    </p:bg>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13"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lvl2pPr marL="647700" indent="-342900">
              <a:spcBef>
                <a:spcPts val="600"/>
              </a:spcBef>
              <a:buFont typeface="Wingdings" panose="05000000000000000000" pitchFamily="2" charset="2"/>
              <a:buChar char="§"/>
              <a:defRPr sz="2000"/>
            </a:lvl2pPr>
            <a:lvl3pPr>
              <a:lnSpc>
                <a:spcPct val="100000"/>
              </a:lnSpc>
              <a:spcBef>
                <a:spcPts val="600"/>
              </a:spcBef>
              <a:defRPr sz="1800"/>
            </a:lvl3pPr>
          </a:lstStyle>
          <a:p>
            <a:r>
              <a:rPr dirty="0"/>
              <a:t>Slide bullet text</a:t>
            </a:r>
            <a:endParaRPr lang="en-US" dirty="0"/>
          </a:p>
          <a:p>
            <a:pPr lvl="1"/>
            <a:r>
              <a:rPr lang="en-US" dirty="0"/>
              <a:t>Slide bullet text</a:t>
            </a:r>
          </a:p>
          <a:p>
            <a:pPr lvl="2"/>
            <a:r>
              <a:rPr lang="en-US" dirty="0"/>
              <a:t>Slide bullet text</a:t>
            </a:r>
            <a:endParaRPr dirty="0"/>
          </a:p>
          <a:p>
            <a:pPr lvl="1"/>
            <a:endParaRPr dirty="0"/>
          </a:p>
          <a:p>
            <a:pPr lvl="2"/>
            <a:endParaRPr dirty="0"/>
          </a:p>
          <a:p>
            <a:pPr lvl="3"/>
            <a:endParaRPr dirty="0"/>
          </a:p>
          <a:p>
            <a:pPr lvl="4"/>
            <a:endParaRPr dirty="0"/>
          </a:p>
        </p:txBody>
      </p:sp>
      <p:sp>
        <p:nvSpPr>
          <p:cNvPr id="4" name="Slide Number Placeholder 3">
            <a:extLst>
              <a:ext uri="{FF2B5EF4-FFF2-40B4-BE49-F238E27FC236}">
                <a16:creationId xmlns:a16="http://schemas.microsoft.com/office/drawing/2014/main" id="{920ADF48-B76A-597A-F40B-5A3E339ED7A7}"/>
              </a:ext>
            </a:extLst>
          </p:cNvPr>
          <p:cNvSpPr>
            <a:spLocks noGrp="1"/>
          </p:cNvSpPr>
          <p:nvPr>
            <p:ph type="sldNum" sz="quarter" idx="14"/>
          </p:nvPr>
        </p:nvSpPr>
        <p:spPr>
          <a:xfrm>
            <a:off x="11234487" y="6443330"/>
            <a:ext cx="596285" cy="345396"/>
          </a:xfrm>
        </p:spPr>
        <p:txBody>
          <a:bodyPr/>
          <a:lstStyle>
            <a:lvl1pPr>
              <a:defRPr sz="1600" b="1">
                <a:solidFill>
                  <a:schemeClr val="tx1"/>
                </a:solidFill>
              </a:defRPr>
            </a:lvl1pPr>
          </a:lstStyle>
          <a:p>
            <a:fld id="{86CB4B4D-7CA3-9044-876B-883B54F8677D}" type="slidenum">
              <a:rPr lang="en-US" smtClean="0"/>
              <a:pPr/>
              <a:t>‹#›</a:t>
            </a:fld>
            <a:endParaRPr lang="en-US" dirty="0"/>
          </a:p>
        </p:txBody>
      </p:sp>
      <p:pic>
        <p:nvPicPr>
          <p:cNvPr id="5" name="Picture 4" descr="A gold emblem with a hand holding a scale&#10;&#10;Description automatically generated">
            <a:extLst>
              <a:ext uri="{FF2B5EF4-FFF2-40B4-BE49-F238E27FC236}">
                <a16:creationId xmlns:a16="http://schemas.microsoft.com/office/drawing/2014/main" id="{0D6C7947-622A-619B-E281-742878F8BA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250" y="6150226"/>
            <a:ext cx="596285" cy="638500"/>
          </a:xfrm>
          <a:prstGeom prst="rect">
            <a:avLst/>
          </a:prstGeom>
        </p:spPr>
      </p:pic>
    </p:spTree>
    <p:extLst>
      <p:ext uri="{BB962C8B-B14F-4D97-AF65-F5344CB8AC3E}">
        <p14:creationId xmlns:p14="http://schemas.microsoft.com/office/powerpoint/2010/main" val="1347188687"/>
      </p:ext>
    </p:extLst>
  </p:cSld>
  <p:clrMapOvr>
    <a:overrideClrMapping bg1="lt1" tx1="dk1" bg2="lt2" tx2="dk2" accent1="accent1" accent2="accent2" accent3="accent3" accent4="accent4" accent5="accent5" accent6="accent6" hlink="hlink" folHlink="folHlink"/>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1 Standard (1x1)">
    <p:bg>
      <p:bgRef idx="1003">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B15B8DB-908B-5345-9445-A0BD1EB4EDB6}"/>
              </a:ext>
            </a:extLst>
          </p:cNvPr>
          <p:cNvSpPr>
            <a:spLocks noGrp="1"/>
          </p:cNvSpPr>
          <p:nvPr>
            <p:ph sz="quarter" idx="12"/>
          </p:nvPr>
        </p:nvSpPr>
        <p:spPr>
          <a:xfrm>
            <a:off x="263525" y="1457854"/>
            <a:ext cx="11664950" cy="4779434"/>
          </a:xfrm>
        </p:spPr>
        <p:txBody>
          <a:bodyPr/>
          <a:lstStyle>
            <a:lvl1pPr>
              <a:defRPr b="0" i="0"/>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1">
            <a:extLst>
              <a:ext uri="{FF2B5EF4-FFF2-40B4-BE49-F238E27FC236}">
                <a16:creationId xmlns:a16="http://schemas.microsoft.com/office/drawing/2014/main" id="{9191B89D-66F9-9447-A147-7D12A9F5E9AB}"/>
              </a:ext>
            </a:extLst>
          </p:cNvPr>
          <p:cNvSpPr>
            <a:spLocks noGrp="1"/>
          </p:cNvSpPr>
          <p:nvPr>
            <p:ph type="title"/>
          </p:nvPr>
        </p:nvSpPr>
        <p:spPr>
          <a:xfrm>
            <a:off x="263525" y="442800"/>
            <a:ext cx="11661776" cy="646225"/>
          </a:xfrm>
          <a:prstGeom prst="rect">
            <a:avLst/>
          </a:prstGeom>
        </p:spPr>
        <p:txBody>
          <a:bodyPr lIns="0" tIns="0" rIns="0" bIns="0"/>
          <a:lstStyle>
            <a:lvl1pPr>
              <a:defRPr lang="en-US" sz="2500" b="1" i="0" kern="1200" dirty="0">
                <a:solidFill>
                  <a:schemeClr val="tx1"/>
                </a:solidFill>
                <a:latin typeface="Arial" panose="020B0604020202020204" pitchFamily="34" charset="0"/>
                <a:ea typeface="AECOM Sans Light" panose="020B0404020202020204" pitchFamily="34" charset="0"/>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pic>
        <p:nvPicPr>
          <p:cNvPr id="3" name="Picture 2" descr="A gold emblem with a hand holding a scale&#10;&#10;Description automatically generated">
            <a:extLst>
              <a:ext uri="{FF2B5EF4-FFF2-40B4-BE49-F238E27FC236}">
                <a16:creationId xmlns:a16="http://schemas.microsoft.com/office/drawing/2014/main" id="{A21BD019-9FFC-858F-51F4-0341DB0EC6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6741" y="6115665"/>
            <a:ext cx="607806" cy="650836"/>
          </a:xfrm>
          <a:prstGeom prst="rect">
            <a:avLst/>
          </a:prstGeom>
        </p:spPr>
      </p:pic>
    </p:spTree>
    <p:extLst>
      <p:ext uri="{BB962C8B-B14F-4D97-AF65-F5344CB8AC3E}">
        <p14:creationId xmlns:p14="http://schemas.microsoft.com/office/powerpoint/2010/main" val="32630528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7/21/2026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122921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7/21/2026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8272525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4161047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58733994"/>
      </p:ext>
    </p:extLst>
  </p:cSld>
  <p:clrMapOvr>
    <a:overrideClrMapping bg1="lt1" tx1="dk1" bg2="lt2" tx2="dk2" accent1="accent1" accent2="accent2" accent3="accent3" accent4="accent4" accent5="accent5" accent6="accent6" hlink="hlink" folHlink="folHlink"/>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7/21/2026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97772367"/>
      </p:ext>
    </p:extLst>
  </p:cSld>
  <p:clrMapOvr>
    <a:overrideClrMapping bg1="lt1" tx1="dk1" bg2="lt2" tx2="dk2" accent1="accent1" accent2="accent2" accent3="accent3" accent4="accent4" accent5="accent5" accent6="accent6" hlink="hlink" folHlink="folHlink"/>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7/21/2026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94606016"/>
      </p:ext>
    </p:extLst>
  </p:cSld>
  <p:clrMapOvr>
    <a:overrideClrMapping bg1="lt1" tx1="dk1" bg2="lt2" tx2="dk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7/21/2026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44814174"/>
      </p:ext>
    </p:extLst>
  </p:cSld>
  <p:clrMapOvr>
    <a:overrideClrMapping bg1="lt1" tx1="dk1" bg2="lt2" tx2="dk2" accent1="accent1" accent2="accent2" accent3="accent3" accent4="accent4" accent5="accent5" accent6="accent6" hlink="hlink" folHlink="folHlink"/>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7/21/2026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35209624"/>
      </p:ext>
    </p:extLst>
  </p:cSld>
  <p:clrMapOvr>
    <a:overrideClrMapping bg1="lt1" tx1="dk1" bg2="lt2" tx2="dk2" accent1="accent1" accent2="accent2" accent3="accent3" accent4="accent4" accent5="accent5" accent6="accent6" hlink="hlink" folHlink="folHlink"/>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2CDE20F-407C-4D48-BD65-F349ABB547CD}" type="slidenum">
              <a:rPr lang="en-US" smtClean="0"/>
              <a:t>‹#›</a:t>
            </a:fld>
            <a:endParaRPr lang="en-US"/>
          </a:p>
        </p:txBody>
      </p:sp>
    </p:spTree>
    <p:extLst>
      <p:ext uri="{BB962C8B-B14F-4D97-AF65-F5344CB8AC3E}">
        <p14:creationId xmlns:p14="http://schemas.microsoft.com/office/powerpoint/2010/main" val="62031034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mwcog.org/file.aspx?D=g40UN%2fYSc1AgUi4NtrRvNhHaBePurNj8m98uH9CzPyE%3d&amp;A=c4nZiKIzc1TTmesqY2mOhM6uxx9rbvwYd83VjQ4WnUk%3d"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8D0E4-F88D-9BA4-34BD-59B488C2B626}"/>
              </a:ext>
            </a:extLst>
          </p:cNvPr>
          <p:cNvSpPr>
            <a:spLocks noGrp="1"/>
          </p:cNvSpPr>
          <p:nvPr>
            <p:ph sz="quarter" idx="12"/>
          </p:nvPr>
        </p:nvSpPr>
        <p:spPr>
          <a:xfrm>
            <a:off x="263525" y="3873357"/>
            <a:ext cx="11664950" cy="2363931"/>
          </a:xfrm>
        </p:spPr>
        <p:txBody>
          <a:bodyPr>
            <a:normAutofit/>
          </a:bodyPr>
          <a:lstStyle/>
          <a:p>
            <a:pPr marL="0" indent="0" algn="ctr">
              <a:buNone/>
            </a:pPr>
            <a:r>
              <a:rPr lang="en-US" sz="2400" b="1" dirty="0"/>
              <a:t>July 23, 2026</a:t>
            </a:r>
          </a:p>
          <a:p>
            <a:pPr marL="0" indent="0" algn="ctr">
              <a:buNone/>
            </a:pPr>
            <a:endParaRPr lang="en-US" sz="2400" b="1" dirty="0"/>
          </a:p>
          <a:p>
            <a:pPr marL="0" indent="0" algn="ctr">
              <a:buNone/>
            </a:pPr>
            <a:r>
              <a:rPr lang="en-US" sz="2400" b="1" dirty="0"/>
              <a:t>Randy Freed</a:t>
            </a:r>
          </a:p>
          <a:p>
            <a:pPr marL="0" indent="0" algn="ctr">
              <a:buNone/>
            </a:pPr>
            <a:endParaRPr lang="en-US" sz="1200" b="1" dirty="0"/>
          </a:p>
        </p:txBody>
      </p:sp>
      <p:sp>
        <p:nvSpPr>
          <p:cNvPr id="3" name="Title 2">
            <a:extLst>
              <a:ext uri="{FF2B5EF4-FFF2-40B4-BE49-F238E27FC236}">
                <a16:creationId xmlns:a16="http://schemas.microsoft.com/office/drawing/2014/main" id="{9E6AD84D-65D8-2CA0-E102-13ACA2685E17}"/>
              </a:ext>
            </a:extLst>
          </p:cNvPr>
          <p:cNvSpPr>
            <a:spLocks noGrp="1"/>
          </p:cNvSpPr>
          <p:nvPr>
            <p:ph type="title"/>
          </p:nvPr>
        </p:nvSpPr>
        <p:spPr>
          <a:xfrm>
            <a:off x="348585" y="1660633"/>
            <a:ext cx="11661776" cy="1594631"/>
          </a:xfrm>
        </p:spPr>
        <p:txBody>
          <a:bodyPr/>
          <a:lstStyle/>
          <a:p>
            <a:pPr algn="ctr"/>
            <a:br>
              <a:rPr lang="en-US" sz="3200" dirty="0"/>
            </a:br>
            <a:r>
              <a:rPr lang="en-US" sz="3200" dirty="0"/>
              <a:t>Scoping Analysis: </a:t>
            </a:r>
            <a:br>
              <a:rPr lang="en-US" sz="3200" dirty="0"/>
            </a:br>
            <a:r>
              <a:rPr lang="en-US" sz="3200" dirty="0"/>
              <a:t>Carbon Emissions from the Dulles Cloud South Project</a:t>
            </a:r>
            <a:br>
              <a:rPr lang="en-US" sz="3200" dirty="0"/>
            </a:br>
            <a:br>
              <a:rPr lang="en-US" sz="3200" dirty="0"/>
            </a:br>
            <a:r>
              <a:rPr lang="en-US" sz="2400" dirty="0"/>
              <a:t>Prince William County Sustainability Commission</a:t>
            </a:r>
            <a:br>
              <a:rPr lang="en-US" sz="2400" dirty="0"/>
            </a:br>
            <a:br>
              <a:rPr lang="en-US" sz="2400" dirty="0"/>
            </a:br>
            <a:r>
              <a:rPr lang="en-US" sz="2400" dirty="0"/>
              <a:t>Draft v1</a:t>
            </a:r>
            <a:endParaRPr lang="en-US" sz="3200" dirty="0"/>
          </a:p>
        </p:txBody>
      </p:sp>
    </p:spTree>
    <p:extLst>
      <p:ext uri="{BB962C8B-B14F-4D97-AF65-F5344CB8AC3E}">
        <p14:creationId xmlns:p14="http://schemas.microsoft.com/office/powerpoint/2010/main" val="374831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329A6CA9-8762-A161-B34A-BEA44C2F2C37}"/>
              </a:ext>
            </a:extLst>
          </p:cNvPr>
          <p:cNvSpPr txBox="1"/>
          <p:nvPr/>
        </p:nvSpPr>
        <p:spPr>
          <a:xfrm>
            <a:off x="5590495" y="466642"/>
            <a:ext cx="6261917" cy="3308840"/>
          </a:xfrm>
          <a:prstGeom prst="rect">
            <a:avLst/>
          </a:prstGeom>
        </p:spPr>
        <p:txBody>
          <a:bodyPr vert="horz" lIns="91440" tIns="45720" rIns="91440" bIns="45720" rtlCol="0" anchor="b">
            <a:normAutofit/>
          </a:bodyPr>
          <a:lstStyle/>
          <a:p>
            <a:pPr defTabSz="457200">
              <a:spcBef>
                <a:spcPct val="0"/>
              </a:spcBef>
              <a:spcAft>
                <a:spcPts val="600"/>
              </a:spcAft>
            </a:pPr>
            <a:r>
              <a:rPr lang="en-US" sz="7200" b="1" dirty="0">
                <a:solidFill>
                  <a:schemeClr val="tx2"/>
                </a:solidFill>
                <a:latin typeface="+mj-lt"/>
                <a:ea typeface="+mj-ea"/>
                <a:cs typeface="+mj-cs"/>
              </a:rPr>
              <a:t>Questions?</a:t>
            </a:r>
          </a:p>
        </p:txBody>
      </p:sp>
      <p:pic>
        <p:nvPicPr>
          <p:cNvPr id="6" name="Picture 5" descr="Question marks in a line and one question mark is lit">
            <a:extLst>
              <a:ext uri="{FF2B5EF4-FFF2-40B4-BE49-F238E27FC236}">
                <a16:creationId xmlns:a16="http://schemas.microsoft.com/office/drawing/2014/main" id="{86536538-7DFE-DE8E-129C-A7F6E3AF2C43}"/>
              </a:ext>
            </a:extLst>
          </p:cNvPr>
          <p:cNvPicPr>
            <a:picLocks noChangeAspect="1"/>
          </p:cNvPicPr>
          <p:nvPr/>
        </p:nvPicPr>
        <p:blipFill>
          <a:blip r:embed="rId7"/>
          <a:srcRect l="4987" r="49902" b="-1"/>
          <a:stretch/>
        </p:blipFill>
        <p:spPr>
          <a:xfrm>
            <a:off x="-1" y="10"/>
            <a:ext cx="4634681" cy="6857990"/>
          </a:xfrm>
          <a:prstGeom prst="rect">
            <a:avLst/>
          </a:prstGeom>
        </p:spPr>
      </p:pic>
      <p:sp>
        <p:nvSpPr>
          <p:cNvPr id="2" name="Footer Placeholder 1">
            <a:extLst>
              <a:ext uri="{FF2B5EF4-FFF2-40B4-BE49-F238E27FC236}">
                <a16:creationId xmlns:a16="http://schemas.microsoft.com/office/drawing/2014/main" id="{C622BB54-4FCE-D2BF-FB02-38510DF692A4}"/>
              </a:ext>
            </a:extLst>
          </p:cNvPr>
          <p:cNvSpPr>
            <a:spLocks noGrp="1"/>
          </p:cNvSpPr>
          <p:nvPr>
            <p:ph type="ftr" sz="quarter" idx="11"/>
          </p:nvPr>
        </p:nvSpPr>
        <p:spPr>
          <a:xfrm>
            <a:off x="5282381" y="6355080"/>
            <a:ext cx="3927360" cy="304801"/>
          </a:xfrm>
        </p:spPr>
        <p:txBody>
          <a:bodyPr vert="horz" lIns="91440" tIns="45720" rIns="91440" bIns="45720" rtlCol="0" anchor="b">
            <a:normAutofit/>
          </a:bodyPr>
          <a:lstStyle/>
          <a:p>
            <a:endParaRPr lang="en-US" sz="1100" b="0" i="0" kern="1200">
              <a:solidFill>
                <a:schemeClr val="tx1">
                  <a:tint val="75000"/>
                  <a:alpha val="60000"/>
                </a:schemeClr>
              </a:solidFill>
              <a:latin typeface="+mn-lt"/>
              <a:ea typeface="+mn-ea"/>
              <a:cs typeface="+mn-cs"/>
            </a:endParaRPr>
          </a:p>
        </p:txBody>
      </p:sp>
    </p:spTree>
    <p:extLst>
      <p:ext uri="{BB962C8B-B14F-4D97-AF65-F5344CB8AC3E}">
        <p14:creationId xmlns:p14="http://schemas.microsoft.com/office/powerpoint/2010/main" val="2618836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F61A-C4E7-4FE5-9EB0-14357B65CCEF}"/>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dirty="0">
                <a:solidFill>
                  <a:schemeClr val="tx1"/>
                </a:solidFill>
              </a:rPr>
              <a:t>Objectives &amp; Outline</a:t>
            </a:r>
          </a:p>
        </p:txBody>
      </p:sp>
      <p:sp>
        <p:nvSpPr>
          <p:cNvPr id="4" name="Text Placeholder 3">
            <a:extLst>
              <a:ext uri="{FF2B5EF4-FFF2-40B4-BE49-F238E27FC236}">
                <a16:creationId xmlns:a16="http://schemas.microsoft.com/office/drawing/2014/main" id="{BE168265-8393-4B66-8752-5FA7B8B7638E}"/>
              </a:ext>
            </a:extLst>
          </p:cNvPr>
          <p:cNvSpPr>
            <a:spLocks noGrp="1"/>
          </p:cNvSpPr>
          <p:nvPr>
            <p:ph type="body" idx="1"/>
          </p:nvPr>
        </p:nvSpPr>
        <p:spPr>
          <a:xfrm>
            <a:off x="648930" y="1592494"/>
            <a:ext cx="6188189" cy="4561418"/>
          </a:xfrm>
        </p:spPr>
        <p:txBody>
          <a:bodyPr vert="horz" lIns="91440" tIns="45720" rIns="91440" bIns="45720" rtlCol="0">
            <a:noAutofit/>
          </a:bodyPr>
          <a:lstStyle/>
          <a:p>
            <a:pPr marL="0" indent="0">
              <a:lnSpc>
                <a:spcPct val="90000"/>
              </a:lnSpc>
              <a:buClr>
                <a:schemeClr val="tx1"/>
              </a:buClr>
            </a:pPr>
            <a:r>
              <a:rPr lang="en-US" sz="2400" b="1" dirty="0"/>
              <a:t>Briefing Objectives: </a:t>
            </a:r>
          </a:p>
          <a:p>
            <a:pPr lvl="1">
              <a:buClr>
                <a:schemeClr val="tx1"/>
              </a:buClr>
            </a:pPr>
            <a:r>
              <a:rPr lang="en-US" dirty="0"/>
              <a:t>Provide back-of-the-envelope analysis of carbon emissions from Dulles Cloud South proposal (voted down by BOCS)</a:t>
            </a:r>
          </a:p>
          <a:p>
            <a:pPr lvl="1">
              <a:buClr>
                <a:schemeClr val="tx1"/>
              </a:buClr>
            </a:pPr>
            <a:r>
              <a:rPr lang="en-US" dirty="0"/>
              <a:t>Provide example calculation that PWC could use to fulfill CESMP recommendation to assess climate mitigation impacts</a:t>
            </a:r>
          </a:p>
          <a:p>
            <a:pPr marL="0" indent="0">
              <a:lnSpc>
                <a:spcPct val="90000"/>
              </a:lnSpc>
              <a:buClr>
                <a:schemeClr val="tx1"/>
              </a:buClr>
            </a:pPr>
            <a:r>
              <a:rPr lang="en-US" sz="2400" b="1" dirty="0"/>
              <a:t>Outline</a:t>
            </a:r>
          </a:p>
          <a:p>
            <a:pPr lvl="1">
              <a:lnSpc>
                <a:spcPct val="90000"/>
              </a:lnSpc>
              <a:buClr>
                <a:schemeClr val="tx1"/>
              </a:buClr>
            </a:pPr>
            <a:r>
              <a:rPr lang="en-US" dirty="0"/>
              <a:t>Background</a:t>
            </a:r>
          </a:p>
          <a:p>
            <a:pPr lvl="1">
              <a:lnSpc>
                <a:spcPct val="90000"/>
              </a:lnSpc>
              <a:buClr>
                <a:schemeClr val="tx1"/>
              </a:buClr>
            </a:pPr>
            <a:r>
              <a:rPr lang="en-US" dirty="0"/>
              <a:t>Scenarios: Assumptions &amp; carbon emission estimates</a:t>
            </a:r>
          </a:p>
          <a:p>
            <a:pPr lvl="1">
              <a:lnSpc>
                <a:spcPct val="90000"/>
              </a:lnSpc>
              <a:buClr>
                <a:schemeClr val="tx1"/>
              </a:buClr>
            </a:pPr>
            <a:r>
              <a:rPr lang="en-US" dirty="0"/>
              <a:t>Implications</a:t>
            </a:r>
          </a:p>
        </p:txBody>
      </p:sp>
      <p:sp>
        <p:nvSpPr>
          <p:cNvPr id="3" name="Slide Number Placeholder 2">
            <a:extLst>
              <a:ext uri="{FF2B5EF4-FFF2-40B4-BE49-F238E27FC236}">
                <a16:creationId xmlns:a16="http://schemas.microsoft.com/office/drawing/2014/main" id="{7E686050-AF4A-BEB4-DA47-8A4A239BA730}"/>
              </a:ext>
            </a:extLst>
          </p:cNvPr>
          <p:cNvSpPr>
            <a:spLocks noGrp="1"/>
          </p:cNvSpPr>
          <p:nvPr>
            <p:ph type="sldNum" sz="quarter" idx="14"/>
          </p:nvPr>
        </p:nvSpPr>
        <p:spPr>
          <a:xfrm>
            <a:off x="10352540" y="295729"/>
            <a:ext cx="838199" cy="767687"/>
          </a:xfrm>
        </p:spPr>
        <p:txBody>
          <a:bodyPr vert="horz" lIns="91440" tIns="45720" rIns="91440" bIns="45720" rtlCol="0" anchor="b">
            <a:normAutofit/>
          </a:bodyPr>
          <a:lstStyle/>
          <a:p>
            <a:pPr>
              <a:spcAft>
                <a:spcPts val="600"/>
              </a:spcAft>
            </a:pPr>
            <a:fld id="{86CB4B4D-7CA3-9044-876B-883B54F8677D}" type="slidenum">
              <a:rPr lang="en-US" sz="2800" b="0">
                <a:solidFill>
                  <a:srgbClr val="FFFFFF"/>
                </a:solidFill>
              </a:rPr>
              <a:pPr>
                <a:spcAft>
                  <a:spcPts val="600"/>
                </a:spcAft>
              </a:pPr>
              <a:t>2</a:t>
            </a:fld>
            <a:endParaRPr lang="en-US" sz="2800" b="0">
              <a:solidFill>
                <a:srgbClr val="FFFFFF"/>
              </a:solidFill>
            </a:endParaRPr>
          </a:p>
        </p:txBody>
      </p:sp>
      <p:pic>
        <p:nvPicPr>
          <p:cNvPr id="30" name="Picture 29" descr="Magnifying glass showing decling performance">
            <a:extLst>
              <a:ext uri="{FF2B5EF4-FFF2-40B4-BE49-F238E27FC236}">
                <a16:creationId xmlns:a16="http://schemas.microsoft.com/office/drawing/2014/main" id="{AB82FAF0-53F7-97AF-4399-C5FF46919D57}"/>
              </a:ext>
            </a:extLst>
          </p:cNvPr>
          <p:cNvPicPr>
            <a:picLocks noChangeAspect="1"/>
          </p:cNvPicPr>
          <p:nvPr/>
        </p:nvPicPr>
        <p:blipFill rotWithShape="1">
          <a:blip r:embed="rId3"/>
          <a:srcRect l="10564" r="41127"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3177193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F61A-C4E7-4FE5-9EB0-14357B65CCEF}"/>
              </a:ext>
            </a:extLst>
          </p:cNvPr>
          <p:cNvSpPr>
            <a:spLocks noGrp="1"/>
          </p:cNvSpPr>
          <p:nvPr>
            <p:ph type="title"/>
          </p:nvPr>
        </p:nvSpPr>
        <p:spPr>
          <a:xfrm>
            <a:off x="646111" y="339187"/>
            <a:ext cx="9404723" cy="1400530"/>
          </a:xfrm>
        </p:spPr>
        <p:txBody>
          <a:bodyPr>
            <a:normAutofit/>
          </a:bodyPr>
          <a:lstStyle/>
          <a:p>
            <a:r>
              <a:rPr lang="en-US" sz="4000" b="1" dirty="0"/>
              <a:t>Background</a:t>
            </a:r>
          </a:p>
        </p:txBody>
      </p:sp>
      <p:sp>
        <p:nvSpPr>
          <p:cNvPr id="4" name="Text Placeholder 3">
            <a:extLst>
              <a:ext uri="{FF2B5EF4-FFF2-40B4-BE49-F238E27FC236}">
                <a16:creationId xmlns:a16="http://schemas.microsoft.com/office/drawing/2014/main" id="{BE168265-8393-4B66-8752-5FA7B8B7638E}"/>
              </a:ext>
            </a:extLst>
          </p:cNvPr>
          <p:cNvSpPr>
            <a:spLocks noGrp="1"/>
          </p:cNvSpPr>
          <p:nvPr>
            <p:ph type="body" idx="1"/>
          </p:nvPr>
        </p:nvSpPr>
        <p:spPr>
          <a:xfrm>
            <a:off x="758952" y="1207008"/>
            <a:ext cx="7415784" cy="5527970"/>
          </a:xfrm>
        </p:spPr>
        <p:txBody>
          <a:bodyPr>
            <a:normAutofit lnSpcReduction="10000"/>
          </a:bodyPr>
          <a:lstStyle/>
          <a:p>
            <a:pPr marL="342900" marR="0" lvl="0" indent="-342900">
              <a:lnSpc>
                <a:spcPct val="107000"/>
              </a:lnSpc>
              <a:buClr>
                <a:schemeClr val="tx1"/>
              </a:buClr>
              <a:buFont typeface="Symbol" panose="05050102010706020507" pitchFamily="18" charset="2"/>
              <a:buChar char=""/>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PWC climate, energy, and sustainability goals</a:t>
            </a:r>
          </a:p>
          <a:p>
            <a:pPr marL="800100" marR="0" lvl="1">
              <a:lnSpc>
                <a:spcPct val="107000"/>
              </a:lnSpc>
              <a:buClr>
                <a:schemeClr val="tx1"/>
              </a:buClr>
            </a:pPr>
            <a:r>
              <a:rPr lang="en-US" kern="100" dirty="0">
                <a:effectLst/>
                <a:latin typeface="Aptos" panose="020B0004020202020204" pitchFamily="34" charset="0"/>
                <a:ea typeface="Aptos" panose="020B0004020202020204" pitchFamily="34" charset="0"/>
                <a:cs typeface="Times New Roman" panose="02020603050405020304" pitchFamily="18" charset="0"/>
              </a:rPr>
              <a:t>The MWCOG regional Climate Mitigation (CM) Goal of </a:t>
            </a:r>
            <a:r>
              <a:rPr lang="en-US" b="1" kern="100" dirty="0">
                <a:effectLst/>
                <a:latin typeface="Aptos" panose="020B0004020202020204" pitchFamily="34" charset="0"/>
                <a:ea typeface="Aptos" panose="020B0004020202020204" pitchFamily="34" charset="0"/>
                <a:cs typeface="Times New Roman" panose="02020603050405020304" pitchFamily="18" charset="0"/>
              </a:rPr>
              <a:t>50% greenhouse gas (GHG) emission reductions</a:t>
            </a:r>
            <a:r>
              <a:rPr lang="en-US" kern="100" dirty="0">
                <a:effectLst/>
                <a:latin typeface="Aptos" panose="020B0004020202020204" pitchFamily="34" charset="0"/>
                <a:ea typeface="Aptos" panose="020B0004020202020204" pitchFamily="34" charset="0"/>
                <a:cs typeface="Times New Roman" panose="02020603050405020304" pitchFamily="18" charset="0"/>
              </a:rPr>
              <a:t> below 2005 levels </a:t>
            </a:r>
            <a:r>
              <a:rPr lang="en-US" b="1" kern="100" dirty="0">
                <a:effectLst/>
                <a:latin typeface="Aptos" panose="020B0004020202020204" pitchFamily="34" charset="0"/>
                <a:ea typeface="Aptos" panose="020B0004020202020204" pitchFamily="34" charset="0"/>
                <a:cs typeface="Times New Roman" panose="02020603050405020304" pitchFamily="18" charset="0"/>
              </a:rPr>
              <a:t>by 2030</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pPr marL="800100" marR="0" lvl="1">
              <a:lnSpc>
                <a:spcPct val="107000"/>
              </a:lnSpc>
              <a:buClr>
                <a:schemeClr val="tx1"/>
              </a:buClr>
            </a:pPr>
            <a:r>
              <a:rPr lang="en-US" kern="100" dirty="0">
                <a:effectLst/>
                <a:latin typeface="Aptos" panose="020B0004020202020204" pitchFamily="34" charset="0"/>
                <a:ea typeface="Aptos" panose="020B0004020202020204" pitchFamily="34" charset="0"/>
                <a:cs typeface="Times New Roman" panose="02020603050405020304" pitchFamily="18" charset="0"/>
              </a:rPr>
              <a:t>The MWCOG regional Climate Resilience (CR) Goal of becoming a </a:t>
            </a:r>
            <a:r>
              <a:rPr lang="en-US" b="1" kern="100" dirty="0">
                <a:effectLst/>
                <a:latin typeface="Aptos" panose="020B0004020202020204" pitchFamily="34" charset="0"/>
                <a:ea typeface="Aptos" panose="020B0004020202020204" pitchFamily="34" charset="0"/>
                <a:cs typeface="Times New Roman" panose="02020603050405020304" pitchFamily="18" charset="0"/>
              </a:rPr>
              <a:t>Climate Ready Region </a:t>
            </a:r>
            <a:r>
              <a:rPr lang="en-US" kern="100" dirty="0">
                <a:effectLst/>
                <a:latin typeface="Aptos" panose="020B0004020202020204" pitchFamily="34" charset="0"/>
                <a:ea typeface="Aptos" panose="020B0004020202020204" pitchFamily="34" charset="0"/>
                <a:cs typeface="Times New Roman" panose="02020603050405020304" pitchFamily="18" charset="0"/>
              </a:rPr>
              <a:t>and making significant progress to be a Climate Resilient Region </a:t>
            </a:r>
            <a:r>
              <a:rPr lang="en-US" b="1" kern="100" dirty="0">
                <a:effectLst/>
                <a:latin typeface="Aptos" panose="020B0004020202020204" pitchFamily="34" charset="0"/>
                <a:ea typeface="Aptos" panose="020B0004020202020204" pitchFamily="34" charset="0"/>
                <a:cs typeface="Times New Roman" panose="02020603050405020304" pitchFamily="18" charset="0"/>
              </a:rPr>
              <a:t>by 2030</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pPr marL="800100" marR="0" lvl="1">
              <a:lnSpc>
                <a:spcPct val="107000"/>
              </a:lnSpc>
              <a:buClr>
                <a:schemeClr val="tx1"/>
              </a:buClr>
            </a:pPr>
            <a:r>
              <a:rPr lang="en-US" kern="100" dirty="0">
                <a:effectLst/>
                <a:latin typeface="Aptos" panose="020B0004020202020204" pitchFamily="34" charset="0"/>
                <a:ea typeface="Aptos" panose="020B0004020202020204" pitchFamily="34" charset="0"/>
                <a:cs typeface="Times New Roman" panose="02020603050405020304" pitchFamily="18" charset="0"/>
              </a:rPr>
              <a:t>A county-specific goal for </a:t>
            </a:r>
            <a:r>
              <a:rPr lang="en-US" b="1" kern="100" dirty="0">
                <a:effectLst/>
                <a:latin typeface="Aptos" panose="020B0004020202020204" pitchFamily="34" charset="0"/>
                <a:ea typeface="Aptos" panose="020B0004020202020204" pitchFamily="34" charset="0"/>
                <a:cs typeface="Times New Roman" panose="02020603050405020304" pitchFamily="18" charset="0"/>
              </a:rPr>
              <a:t>Prince William County Government operations to achieve 100% renewable electricity by 2030</a:t>
            </a:r>
            <a:r>
              <a:rPr lang="en-US" kern="100" dirty="0">
                <a:effectLst/>
                <a:latin typeface="Aptos" panose="020B0004020202020204" pitchFamily="34" charset="0"/>
                <a:ea typeface="Aptos" panose="020B0004020202020204" pitchFamily="34" charset="0"/>
                <a:cs typeface="Times New Roman" panose="02020603050405020304" pitchFamily="18" charset="0"/>
              </a:rPr>
              <a:t>, </a:t>
            </a:r>
          </a:p>
          <a:p>
            <a:pPr marL="800100" marR="0" lvl="1">
              <a:lnSpc>
                <a:spcPct val="107000"/>
              </a:lnSpc>
              <a:buClr>
                <a:schemeClr val="tx1"/>
              </a:buClr>
            </a:pPr>
            <a:r>
              <a:rPr lang="en-US" kern="100" dirty="0">
                <a:effectLst/>
                <a:latin typeface="Aptos" panose="020B0004020202020204" pitchFamily="34" charset="0"/>
                <a:ea typeface="Aptos" panose="020B0004020202020204" pitchFamily="34" charset="0"/>
                <a:cs typeface="Times New Roman" panose="02020603050405020304" pitchFamily="18" charset="0"/>
              </a:rPr>
              <a:t>A county-specific goal of </a:t>
            </a:r>
            <a:r>
              <a:rPr lang="en-US" b="1" kern="100" dirty="0">
                <a:effectLst/>
                <a:latin typeface="Aptos" panose="020B0004020202020204" pitchFamily="34" charset="0"/>
                <a:ea typeface="Aptos" panose="020B0004020202020204" pitchFamily="34" charset="0"/>
                <a:cs typeface="Times New Roman" panose="02020603050405020304" pitchFamily="18" charset="0"/>
              </a:rPr>
              <a:t>100% of Prince William County’s electricity to be from renewable sources by 2035</a:t>
            </a:r>
            <a:r>
              <a:rPr lang="en-US" kern="100" dirty="0">
                <a:effectLst/>
                <a:latin typeface="Aptos" panose="020B0004020202020204" pitchFamily="34" charset="0"/>
                <a:ea typeface="Aptos" panose="020B0004020202020204" pitchFamily="34" charset="0"/>
                <a:cs typeface="Times New Roman" panose="02020603050405020304" pitchFamily="18" charset="0"/>
              </a:rPr>
              <a:t>, and</a:t>
            </a:r>
          </a:p>
          <a:p>
            <a:pPr marL="800100" marR="0" lvl="1">
              <a:lnSpc>
                <a:spcPct val="107000"/>
              </a:lnSpc>
              <a:buClr>
                <a:schemeClr val="tx1"/>
              </a:buClr>
            </a:pPr>
            <a:r>
              <a:rPr lang="en-US" kern="100" dirty="0">
                <a:effectLst/>
                <a:latin typeface="Aptos" panose="020B0004020202020204" pitchFamily="34" charset="0"/>
                <a:ea typeface="Aptos" panose="020B0004020202020204" pitchFamily="34" charset="0"/>
                <a:cs typeface="Times New Roman" panose="02020603050405020304" pitchFamily="18" charset="0"/>
              </a:rPr>
              <a:t>A county-specific goal for </a:t>
            </a:r>
            <a:r>
              <a:rPr lang="en-US" b="1" kern="100" dirty="0">
                <a:effectLst/>
                <a:latin typeface="Aptos" panose="020B0004020202020204" pitchFamily="34" charset="0"/>
                <a:ea typeface="Aptos" panose="020B0004020202020204" pitchFamily="34" charset="0"/>
                <a:cs typeface="Times New Roman" panose="02020603050405020304" pitchFamily="18" charset="0"/>
              </a:rPr>
              <a:t>Prince William County Government operations to be 100% carbon neutral by 2050</a:t>
            </a:r>
            <a:r>
              <a:rPr lang="en-US" kern="100" dirty="0">
                <a:effectLst/>
                <a:latin typeface="Aptos" panose="020B0004020202020204" pitchFamily="34" charset="0"/>
                <a:ea typeface="Aptos" panose="020B0004020202020204" pitchFamily="34"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7E686050-AF4A-BEB4-DA47-8A4A239BA730}"/>
              </a:ext>
            </a:extLst>
          </p:cNvPr>
          <p:cNvSpPr>
            <a:spLocks noGrp="1"/>
          </p:cNvSpPr>
          <p:nvPr>
            <p:ph type="sldNum" sz="quarter" idx="14"/>
          </p:nvPr>
        </p:nvSpPr>
        <p:spPr/>
        <p:txBody>
          <a:bodyPr/>
          <a:lstStyle/>
          <a:p>
            <a:fld id="{86CB4B4D-7CA3-9044-876B-883B54F8677D}" type="slidenum">
              <a:rPr lang="en-US" smtClean="0"/>
              <a:pPr/>
              <a:t>3</a:t>
            </a:fld>
            <a:endParaRPr lang="en-US" dirty="0"/>
          </a:p>
        </p:txBody>
      </p:sp>
      <p:pic>
        <p:nvPicPr>
          <p:cNvPr id="5" name="Picture 4">
            <a:extLst>
              <a:ext uri="{FF2B5EF4-FFF2-40B4-BE49-F238E27FC236}">
                <a16:creationId xmlns:a16="http://schemas.microsoft.com/office/drawing/2014/main" id="{0EDB66A9-C94D-352F-5765-8D0283EE37ED}"/>
              </a:ext>
            </a:extLst>
          </p:cNvPr>
          <p:cNvPicPr>
            <a:picLocks noChangeAspect="1"/>
          </p:cNvPicPr>
          <p:nvPr/>
        </p:nvPicPr>
        <p:blipFill>
          <a:blip r:embed="rId2"/>
          <a:stretch>
            <a:fillRect/>
          </a:stretch>
        </p:blipFill>
        <p:spPr>
          <a:xfrm>
            <a:off x="8287577" y="1262402"/>
            <a:ext cx="3458109" cy="4481134"/>
          </a:xfrm>
          <a:prstGeom prst="rect">
            <a:avLst/>
          </a:prstGeom>
        </p:spPr>
      </p:pic>
    </p:spTree>
    <p:extLst>
      <p:ext uri="{BB962C8B-B14F-4D97-AF65-F5344CB8AC3E}">
        <p14:creationId xmlns:p14="http://schemas.microsoft.com/office/powerpoint/2010/main" val="41701074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1AE8F-8A6B-B739-ED4F-8152DD7CF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EB34C-9FF5-64E5-D62B-9B54793EADEC}"/>
              </a:ext>
            </a:extLst>
          </p:cNvPr>
          <p:cNvSpPr>
            <a:spLocks noGrp="1"/>
          </p:cNvSpPr>
          <p:nvPr>
            <p:ph type="title"/>
          </p:nvPr>
        </p:nvSpPr>
        <p:spPr>
          <a:xfrm>
            <a:off x="646111" y="339187"/>
            <a:ext cx="9404723" cy="1400530"/>
          </a:xfrm>
        </p:spPr>
        <p:txBody>
          <a:bodyPr>
            <a:normAutofit/>
          </a:bodyPr>
          <a:lstStyle/>
          <a:p>
            <a:r>
              <a:rPr lang="en-US" sz="4000" b="1" dirty="0"/>
              <a:t>Background</a:t>
            </a:r>
          </a:p>
        </p:txBody>
      </p:sp>
      <p:sp>
        <p:nvSpPr>
          <p:cNvPr id="4" name="Text Placeholder 3">
            <a:extLst>
              <a:ext uri="{FF2B5EF4-FFF2-40B4-BE49-F238E27FC236}">
                <a16:creationId xmlns:a16="http://schemas.microsoft.com/office/drawing/2014/main" id="{EBF41737-C59E-D34A-C51A-19B218EDD254}"/>
              </a:ext>
            </a:extLst>
          </p:cNvPr>
          <p:cNvSpPr>
            <a:spLocks noGrp="1"/>
          </p:cNvSpPr>
          <p:nvPr>
            <p:ph type="body" idx="1"/>
          </p:nvPr>
        </p:nvSpPr>
        <p:spPr>
          <a:xfrm>
            <a:off x="758952" y="1207008"/>
            <a:ext cx="8080248" cy="5527970"/>
          </a:xfrm>
        </p:spPr>
        <p:txBody>
          <a:bodyPr>
            <a:normAutofit/>
          </a:bodyPr>
          <a:lstStyle/>
          <a:p>
            <a:pPr>
              <a:lnSpc>
                <a:spcPct val="107000"/>
              </a:lnSpc>
              <a:spcAft>
                <a:spcPts val="800"/>
              </a:spcAft>
              <a:buClr>
                <a:schemeClr val="tx1"/>
              </a:buClr>
              <a:buFont typeface="Symbol" panose="05050102010706020507" pitchFamily="18" charset="2"/>
              <a:buChar char=""/>
            </a:pPr>
            <a:r>
              <a:rPr lang="en-US" b="1" kern="100" dirty="0">
                <a:effectLst/>
                <a:latin typeface="Aptos" panose="020B0004020202020204" pitchFamily="34" charset="0"/>
                <a:ea typeface="Aptos" panose="020B0004020202020204" pitchFamily="34" charset="0"/>
                <a:cs typeface="Times New Roman" panose="02020603050405020304" pitchFamily="18" charset="0"/>
              </a:rPr>
              <a:t>Community Energy &amp; Sustainability Master Plan (CESMP</a:t>
            </a:r>
            <a:r>
              <a:rPr lang="en-US" kern="100" dirty="0">
                <a:effectLst/>
                <a:latin typeface="Aptos" panose="020B0004020202020204" pitchFamily="34" charset="0"/>
                <a:ea typeface="Aptos" panose="020B0004020202020204" pitchFamily="34" charset="0"/>
                <a:cs typeface="Times New Roman" panose="02020603050405020304" pitchFamily="18" charset="0"/>
              </a:rPr>
              <a:t>) puts 2030 county-wide GHG goal at 2.1 million tons CO2e.</a:t>
            </a:r>
          </a:p>
          <a:p>
            <a:pPr>
              <a:lnSpc>
                <a:spcPct val="107000"/>
              </a:lnSpc>
              <a:spcAft>
                <a:spcPts val="800"/>
              </a:spcAft>
              <a:buClr>
                <a:schemeClr val="tx1"/>
              </a:buClr>
              <a:buFont typeface="Symbol" panose="05050102010706020507" pitchFamily="18" charset="2"/>
              <a:buChar char=""/>
            </a:pPr>
            <a:r>
              <a:rPr lang="en-US" kern="100" dirty="0">
                <a:latin typeface="Aptos" panose="020B0004020202020204" pitchFamily="34" charset="0"/>
                <a:ea typeface="Aptos" panose="020B0004020202020204" pitchFamily="34" charset="0"/>
                <a:cs typeface="Times New Roman" panose="02020603050405020304" pitchFamily="18" charset="0"/>
              </a:rPr>
              <a:t>Per MWCOG’s most recent inventory (</a:t>
            </a:r>
            <a:r>
              <a:rPr lang="en-US" kern="100" dirty="0">
                <a:solidFill>
                  <a:srgbClr val="002060"/>
                </a:solidFill>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MWCOG PWC GHG inv Mar 2026</a:t>
            </a:r>
            <a:r>
              <a:rPr lang="en-US" kern="100" dirty="0">
                <a:latin typeface="Aptos" panose="020B0004020202020204" pitchFamily="34" charset="0"/>
                <a:ea typeface="Aptos" panose="020B0004020202020204" pitchFamily="34" charset="0"/>
                <a:cs typeface="Times New Roman" panose="02020603050405020304" pitchFamily="18" charset="0"/>
              </a:rPr>
              <a:t>), PWC is not on track to hit the goal, with emission growth primarily from data centers</a:t>
            </a:r>
            <a:r>
              <a:rPr lang="en-US" sz="2400" kern="100" dirty="0">
                <a:latin typeface="Aptos" panose="020B0004020202020204" pitchFamily="34" charset="0"/>
                <a:ea typeface="Aptos" panose="020B0004020202020204" pitchFamily="34" charset="0"/>
                <a:cs typeface="Times New Roman" panose="02020603050405020304" pitchFamily="18" charset="0"/>
              </a:rPr>
              <a:t>:</a:t>
            </a:r>
            <a:br>
              <a:rPr lang="en-US" sz="2400" kern="100" dirty="0">
                <a:latin typeface="Aptos" panose="020B0004020202020204" pitchFamily="34" charset="0"/>
                <a:ea typeface="Aptos" panose="020B0004020202020204" pitchFamily="34" charset="0"/>
                <a:cs typeface="Times New Roman" panose="02020603050405020304" pitchFamily="18" charset="0"/>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Clr>
                <a:schemeClr val="tx1"/>
              </a:buClr>
              <a:buFont typeface="Symbol" panose="05050102010706020507" pitchFamily="18"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Clr>
                <a:schemeClr val="tx1"/>
              </a:buClr>
              <a:buFont typeface="Symbol" panose="05050102010706020507" pitchFamily="18"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3E5C02E-0F22-EF07-F60E-0E74F50ADDC1}"/>
              </a:ext>
            </a:extLst>
          </p:cNvPr>
          <p:cNvSpPr>
            <a:spLocks noGrp="1"/>
          </p:cNvSpPr>
          <p:nvPr>
            <p:ph type="sldNum" sz="quarter" idx="14"/>
          </p:nvPr>
        </p:nvSpPr>
        <p:spPr/>
        <p:txBody>
          <a:bodyPr/>
          <a:lstStyle/>
          <a:p>
            <a:fld id="{86CB4B4D-7CA3-9044-876B-883B54F8677D}" type="slidenum">
              <a:rPr lang="en-US" smtClean="0"/>
              <a:pPr/>
              <a:t>4</a:t>
            </a:fld>
            <a:endParaRPr lang="en-US" dirty="0"/>
          </a:p>
        </p:txBody>
      </p:sp>
      <p:pic>
        <p:nvPicPr>
          <p:cNvPr id="7" name="Picture 6">
            <a:extLst>
              <a:ext uri="{FF2B5EF4-FFF2-40B4-BE49-F238E27FC236}">
                <a16:creationId xmlns:a16="http://schemas.microsoft.com/office/drawing/2014/main" id="{E40636F7-0CF1-5580-D384-8F9936AE96A8}"/>
              </a:ext>
            </a:extLst>
          </p:cNvPr>
          <p:cNvPicPr>
            <a:picLocks noChangeAspect="1"/>
          </p:cNvPicPr>
          <p:nvPr/>
        </p:nvPicPr>
        <p:blipFill>
          <a:blip r:embed="rId4"/>
          <a:stretch>
            <a:fillRect/>
          </a:stretch>
        </p:blipFill>
        <p:spPr>
          <a:xfrm>
            <a:off x="8922591" y="1207008"/>
            <a:ext cx="3008651" cy="3893255"/>
          </a:xfrm>
          <a:prstGeom prst="rect">
            <a:avLst/>
          </a:prstGeom>
        </p:spPr>
      </p:pic>
      <p:pic>
        <p:nvPicPr>
          <p:cNvPr id="6" name="Picture 5">
            <a:extLst>
              <a:ext uri="{FF2B5EF4-FFF2-40B4-BE49-F238E27FC236}">
                <a16:creationId xmlns:a16="http://schemas.microsoft.com/office/drawing/2014/main" id="{FC791118-98ED-2AC2-F650-F28CAA03CC0B}"/>
              </a:ext>
            </a:extLst>
          </p:cNvPr>
          <p:cNvPicPr>
            <a:picLocks noChangeAspect="1"/>
          </p:cNvPicPr>
          <p:nvPr/>
        </p:nvPicPr>
        <p:blipFill>
          <a:blip r:embed="rId5"/>
          <a:stretch>
            <a:fillRect/>
          </a:stretch>
        </p:blipFill>
        <p:spPr>
          <a:xfrm>
            <a:off x="2484617" y="3429000"/>
            <a:ext cx="5864725" cy="3369824"/>
          </a:xfrm>
          <a:prstGeom prst="rect">
            <a:avLst/>
          </a:prstGeom>
        </p:spPr>
      </p:pic>
    </p:spTree>
    <p:extLst>
      <p:ext uri="{BB962C8B-B14F-4D97-AF65-F5344CB8AC3E}">
        <p14:creationId xmlns:p14="http://schemas.microsoft.com/office/powerpoint/2010/main" val="9153008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68016-9AC5-7BBE-43ED-9E221352A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BA5DA-AF29-6725-FE56-B5A646C863E2}"/>
              </a:ext>
            </a:extLst>
          </p:cNvPr>
          <p:cNvSpPr>
            <a:spLocks noGrp="1"/>
          </p:cNvSpPr>
          <p:nvPr>
            <p:ph type="title"/>
          </p:nvPr>
        </p:nvSpPr>
        <p:spPr>
          <a:xfrm>
            <a:off x="646111" y="339187"/>
            <a:ext cx="9404723" cy="1400530"/>
          </a:xfrm>
        </p:spPr>
        <p:txBody>
          <a:bodyPr>
            <a:normAutofit/>
          </a:bodyPr>
          <a:lstStyle/>
          <a:p>
            <a:r>
              <a:rPr lang="en-US" sz="4000" b="1" dirty="0"/>
              <a:t>Background</a:t>
            </a:r>
          </a:p>
        </p:txBody>
      </p:sp>
      <p:sp>
        <p:nvSpPr>
          <p:cNvPr id="4" name="Text Placeholder 3">
            <a:extLst>
              <a:ext uri="{FF2B5EF4-FFF2-40B4-BE49-F238E27FC236}">
                <a16:creationId xmlns:a16="http://schemas.microsoft.com/office/drawing/2014/main" id="{F59DF2DB-B06D-9EF4-0323-B0B048B60828}"/>
              </a:ext>
            </a:extLst>
          </p:cNvPr>
          <p:cNvSpPr>
            <a:spLocks noGrp="1"/>
          </p:cNvSpPr>
          <p:nvPr>
            <p:ph type="body" idx="1"/>
          </p:nvPr>
        </p:nvSpPr>
        <p:spPr>
          <a:xfrm>
            <a:off x="758952" y="1207008"/>
            <a:ext cx="7281462" cy="5527970"/>
          </a:xfrm>
        </p:spPr>
        <p:txBody>
          <a:bodyPr>
            <a:normAutofit/>
          </a:bodyPr>
          <a:lstStyle/>
          <a:p>
            <a:pPr>
              <a:lnSpc>
                <a:spcPct val="107000"/>
              </a:lnSpc>
              <a:spcAft>
                <a:spcPts val="800"/>
              </a:spcAft>
              <a:buClr>
                <a:schemeClr val="tx1"/>
              </a:buClr>
              <a:buFont typeface="Symbol" panose="05050102010706020507" pitchFamily="18" charset="2"/>
              <a:buChar char=""/>
            </a:pPr>
            <a:r>
              <a:rPr lang="en-US" sz="2400" b="1" kern="100" dirty="0">
                <a:latin typeface="Aptos" panose="020B0004020202020204" pitchFamily="34" charset="0"/>
                <a:ea typeface="Aptos" panose="020B0004020202020204" pitchFamily="34" charset="0"/>
                <a:cs typeface="Times New Roman" panose="02020603050405020304" pitchFamily="18" charset="0"/>
              </a:rPr>
              <a:t>The Dulles Cloud South (DCS) Comp Plan Amendment (CPA) initiation was for a 43 million sq ft data center</a:t>
            </a:r>
            <a:r>
              <a:rPr lang="en-US" sz="2400" kern="100" dirty="0">
                <a:latin typeface="Aptos" panose="020B0004020202020204" pitchFamily="34" charset="0"/>
                <a:ea typeface="Aptos" panose="020B0004020202020204" pitchFamily="34" charset="0"/>
                <a:cs typeface="Times New Roman" panose="02020603050405020304" pitchFamily="18" charset="0"/>
              </a:rPr>
              <a:t>, almost twice the size of the PWDG (22 MSF). The SC had done screening estimates of carbon emissions from PWDG indicating that it would be a dealbreaker for the county’s carbon goals.</a:t>
            </a:r>
          </a:p>
          <a:p>
            <a:pPr>
              <a:lnSpc>
                <a:spcPct val="107000"/>
              </a:lnSpc>
              <a:spcAft>
                <a:spcPts val="800"/>
              </a:spcAft>
              <a:buClr>
                <a:schemeClr val="tx1"/>
              </a:buClr>
              <a:buFont typeface="Symbol" panose="05050102010706020507" pitchFamily="18" charset="2"/>
              <a:buChar char=""/>
            </a:pPr>
            <a:r>
              <a:rPr lang="en-US" sz="2400" b="1" kern="100" dirty="0">
                <a:latin typeface="Aptos" panose="020B0004020202020204" pitchFamily="34" charset="0"/>
                <a:ea typeface="Aptos" panose="020B0004020202020204" pitchFamily="34" charset="0"/>
                <a:cs typeface="Times New Roman" panose="02020603050405020304" pitchFamily="18" charset="0"/>
              </a:rPr>
              <a:t>The CPA initiation failed on an 8-0 vote in the July 7 BOCS meeting.</a:t>
            </a:r>
            <a:r>
              <a:rPr lang="en-US" sz="2400" kern="100" dirty="0">
                <a:latin typeface="Aptos" panose="020B0004020202020204" pitchFamily="34" charset="0"/>
                <a:ea typeface="Aptos" panose="020B0004020202020204" pitchFamily="34" charset="0"/>
                <a:cs typeface="Times New Roman" panose="02020603050405020304" pitchFamily="18" charset="0"/>
              </a:rPr>
              <a:t>  Nonetheless, the fact that such a huge project could emerge without careful consideration of implications on the CM (and CR) goals indicates that we have a problem with the decisionmaking process.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3DB9FC1-56F9-82EA-355E-AF2C2BFF4558}"/>
              </a:ext>
            </a:extLst>
          </p:cNvPr>
          <p:cNvSpPr>
            <a:spLocks noGrp="1"/>
          </p:cNvSpPr>
          <p:nvPr>
            <p:ph type="sldNum" sz="quarter" idx="14"/>
          </p:nvPr>
        </p:nvSpPr>
        <p:spPr/>
        <p:txBody>
          <a:bodyPr/>
          <a:lstStyle/>
          <a:p>
            <a:fld id="{86CB4B4D-7CA3-9044-876B-883B54F8677D}" type="slidenum">
              <a:rPr lang="en-US" smtClean="0"/>
              <a:pPr/>
              <a:t>5</a:t>
            </a:fld>
            <a:endParaRPr lang="en-US" dirty="0"/>
          </a:p>
        </p:txBody>
      </p:sp>
      <p:pic>
        <p:nvPicPr>
          <p:cNvPr id="7" name="Picture 6">
            <a:extLst>
              <a:ext uri="{FF2B5EF4-FFF2-40B4-BE49-F238E27FC236}">
                <a16:creationId xmlns:a16="http://schemas.microsoft.com/office/drawing/2014/main" id="{1189E66C-C487-B247-0BDD-271DF893F4A0}"/>
              </a:ext>
            </a:extLst>
          </p:cNvPr>
          <p:cNvPicPr>
            <a:picLocks noChangeAspect="1"/>
          </p:cNvPicPr>
          <p:nvPr/>
        </p:nvPicPr>
        <p:blipFill>
          <a:blip r:embed="rId3"/>
          <a:stretch>
            <a:fillRect/>
          </a:stretch>
        </p:blipFill>
        <p:spPr>
          <a:xfrm>
            <a:off x="8268397" y="1207008"/>
            <a:ext cx="3564874" cy="4613018"/>
          </a:xfrm>
          <a:prstGeom prst="rect">
            <a:avLst/>
          </a:prstGeom>
        </p:spPr>
      </p:pic>
    </p:spTree>
    <p:extLst>
      <p:ext uri="{BB962C8B-B14F-4D97-AF65-F5344CB8AC3E}">
        <p14:creationId xmlns:p14="http://schemas.microsoft.com/office/powerpoint/2010/main" val="5423641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BC754-8752-BFDF-F48E-7504C8A52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81EFE-8DF6-7638-928A-2AB15AA3840F}"/>
              </a:ext>
            </a:extLst>
          </p:cNvPr>
          <p:cNvSpPr>
            <a:spLocks noGrp="1"/>
          </p:cNvSpPr>
          <p:nvPr>
            <p:ph type="title"/>
          </p:nvPr>
        </p:nvSpPr>
        <p:spPr>
          <a:xfrm>
            <a:off x="646111" y="339187"/>
            <a:ext cx="9404723" cy="1400530"/>
          </a:xfrm>
        </p:spPr>
        <p:txBody>
          <a:bodyPr>
            <a:normAutofit/>
          </a:bodyPr>
          <a:lstStyle/>
          <a:p>
            <a:r>
              <a:rPr lang="en-US" sz="4000" b="1" dirty="0"/>
              <a:t>Background</a:t>
            </a:r>
          </a:p>
        </p:txBody>
      </p:sp>
      <p:sp>
        <p:nvSpPr>
          <p:cNvPr id="4" name="Text Placeholder 3">
            <a:extLst>
              <a:ext uri="{FF2B5EF4-FFF2-40B4-BE49-F238E27FC236}">
                <a16:creationId xmlns:a16="http://schemas.microsoft.com/office/drawing/2014/main" id="{E6451BD4-21CE-1E1C-21FA-7CB02EEE2B4D}"/>
              </a:ext>
            </a:extLst>
          </p:cNvPr>
          <p:cNvSpPr>
            <a:spLocks noGrp="1"/>
          </p:cNvSpPr>
          <p:nvPr>
            <p:ph type="body" idx="1"/>
          </p:nvPr>
        </p:nvSpPr>
        <p:spPr>
          <a:xfrm>
            <a:off x="758952" y="1207008"/>
            <a:ext cx="7281462" cy="5527970"/>
          </a:xfrm>
        </p:spPr>
        <p:txBody>
          <a:bodyPr>
            <a:normAutofit/>
          </a:bodyPr>
          <a:lstStyle/>
          <a:p>
            <a:pPr>
              <a:lnSpc>
                <a:spcPct val="107000"/>
              </a:lnSpc>
              <a:spcAft>
                <a:spcPts val="800"/>
              </a:spcAft>
              <a:buClr>
                <a:schemeClr val="tx1"/>
              </a:buClr>
              <a:buFont typeface="Symbol" panose="05050102010706020507" pitchFamily="18" charset="2"/>
              <a:buChar char=""/>
            </a:pPr>
            <a:r>
              <a:rPr lang="en-US" sz="2400" b="1" kern="100" dirty="0">
                <a:latin typeface="Aptos" panose="020B0004020202020204" pitchFamily="34" charset="0"/>
                <a:ea typeface="Aptos" panose="020B0004020202020204" pitchFamily="34" charset="0"/>
                <a:cs typeface="Times New Roman" panose="02020603050405020304" pitchFamily="18" charset="0"/>
              </a:rPr>
              <a:t>CESMP includes 3 foundational initiatives, </a:t>
            </a:r>
            <a:r>
              <a:rPr lang="en-US" sz="2400" kern="100" dirty="0">
                <a:latin typeface="Aptos" panose="020B0004020202020204" pitchFamily="34" charset="0"/>
                <a:ea typeface="Aptos" panose="020B0004020202020204" pitchFamily="34" charset="0"/>
                <a:cs typeface="Times New Roman" panose="02020603050405020304" pitchFamily="18" charset="0"/>
              </a:rPr>
              <a:t>including</a:t>
            </a:r>
            <a:r>
              <a:rPr lang="en-US" sz="2400" b="1" kern="100" dirty="0">
                <a:latin typeface="Aptos" panose="020B0004020202020204" pitchFamily="34" charset="0"/>
                <a:ea typeface="Aptos" panose="020B0004020202020204" pitchFamily="34" charset="0"/>
                <a:cs typeface="Times New Roman" panose="02020603050405020304" pitchFamily="18" charset="0"/>
              </a:rPr>
              <a:t> “Assessments for climate mitigation and resiliency impacts </a:t>
            </a:r>
            <a:r>
              <a:rPr lang="en-US" sz="2400" kern="100" dirty="0">
                <a:latin typeface="Aptos" panose="020B0004020202020204" pitchFamily="34" charset="0"/>
                <a:ea typeface="Aptos" panose="020B0004020202020204" pitchFamily="34" charset="0"/>
                <a:cs typeface="Times New Roman" panose="02020603050405020304" pitchFamily="18" charset="0"/>
              </a:rPr>
              <a:t>performed by the County to provide data on a project’s impact on greenhouse gas emissions, renewable and fossil energy mix, and climate resiliency metrics.” So far, none of these assessments have been provided to the BOCS, so the BOCS is flying blind.</a:t>
            </a:r>
          </a:p>
          <a:p>
            <a:pPr lvl="1">
              <a:lnSpc>
                <a:spcPct val="107000"/>
              </a:lnSpc>
              <a:spcAft>
                <a:spcPts val="800"/>
              </a:spcAft>
              <a:buClr>
                <a:schemeClr val="tx1"/>
              </a:buCl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To backfill, I provided estimates to Sup. Boddye for his consideration before the DCS vote.</a:t>
            </a:r>
          </a:p>
          <a:p>
            <a:pPr marL="304800" lvl="1" indent="0">
              <a:lnSpc>
                <a:spcPct val="107000"/>
              </a:lnSpc>
              <a:spcAft>
                <a:spcPts val="800"/>
              </a:spcAft>
              <a:buClr>
                <a:schemeClr val="tx1"/>
              </a:buClr>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EA718E0-9D6E-9C41-1274-8183803FBA94}"/>
              </a:ext>
            </a:extLst>
          </p:cNvPr>
          <p:cNvSpPr>
            <a:spLocks noGrp="1"/>
          </p:cNvSpPr>
          <p:nvPr>
            <p:ph type="sldNum" sz="quarter" idx="14"/>
          </p:nvPr>
        </p:nvSpPr>
        <p:spPr/>
        <p:txBody>
          <a:bodyPr/>
          <a:lstStyle/>
          <a:p>
            <a:fld id="{86CB4B4D-7CA3-9044-876B-883B54F8677D}" type="slidenum">
              <a:rPr lang="en-US" smtClean="0"/>
              <a:pPr/>
              <a:t>6</a:t>
            </a:fld>
            <a:endParaRPr lang="en-US" dirty="0"/>
          </a:p>
        </p:txBody>
      </p:sp>
      <p:pic>
        <p:nvPicPr>
          <p:cNvPr id="7" name="Picture 6">
            <a:extLst>
              <a:ext uri="{FF2B5EF4-FFF2-40B4-BE49-F238E27FC236}">
                <a16:creationId xmlns:a16="http://schemas.microsoft.com/office/drawing/2014/main" id="{15F5D14F-5D1D-76AD-E3AC-A3411F7AD7B4}"/>
              </a:ext>
            </a:extLst>
          </p:cNvPr>
          <p:cNvPicPr>
            <a:picLocks noChangeAspect="1"/>
          </p:cNvPicPr>
          <p:nvPr/>
        </p:nvPicPr>
        <p:blipFill>
          <a:blip r:embed="rId3"/>
          <a:stretch>
            <a:fillRect/>
          </a:stretch>
        </p:blipFill>
        <p:spPr>
          <a:xfrm>
            <a:off x="8268397" y="1207008"/>
            <a:ext cx="3564874" cy="4613018"/>
          </a:xfrm>
          <a:prstGeom prst="rect">
            <a:avLst/>
          </a:prstGeom>
        </p:spPr>
      </p:pic>
    </p:spTree>
    <p:extLst>
      <p:ext uri="{BB962C8B-B14F-4D97-AF65-F5344CB8AC3E}">
        <p14:creationId xmlns:p14="http://schemas.microsoft.com/office/powerpoint/2010/main" val="25515524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B414-F741-6EA2-2C1D-002955DA1234}"/>
              </a:ext>
            </a:extLst>
          </p:cNvPr>
          <p:cNvSpPr>
            <a:spLocks noGrp="1"/>
          </p:cNvSpPr>
          <p:nvPr>
            <p:ph type="title"/>
          </p:nvPr>
        </p:nvSpPr>
        <p:spPr/>
        <p:txBody>
          <a:bodyPr/>
          <a:lstStyle/>
          <a:p>
            <a:r>
              <a:rPr lang="en-US" sz="4000" b="1" dirty="0"/>
              <a:t>Scenarios: Assumptions &amp; Estimates</a:t>
            </a:r>
            <a:endParaRPr lang="en-US" dirty="0"/>
          </a:p>
        </p:txBody>
      </p:sp>
      <p:sp>
        <p:nvSpPr>
          <p:cNvPr id="5" name="Slide Number Placeholder 4">
            <a:extLst>
              <a:ext uri="{FF2B5EF4-FFF2-40B4-BE49-F238E27FC236}">
                <a16:creationId xmlns:a16="http://schemas.microsoft.com/office/drawing/2014/main" id="{19C166CC-89CF-60A2-2C5C-7FFAE0B5BA48}"/>
              </a:ext>
            </a:extLst>
          </p:cNvPr>
          <p:cNvSpPr>
            <a:spLocks noGrp="1"/>
          </p:cNvSpPr>
          <p:nvPr>
            <p:ph type="sldNum" sz="quarter" idx="14"/>
          </p:nvPr>
        </p:nvSpPr>
        <p:spPr/>
        <p:txBody>
          <a:bodyPr/>
          <a:lstStyle/>
          <a:p>
            <a:fld id="{86CB4B4D-7CA3-9044-876B-883B54F8677D}" type="slidenum">
              <a:rPr lang="en-US" smtClean="0"/>
              <a:pPr/>
              <a:t>7</a:t>
            </a:fld>
            <a:endParaRPr lang="en-US" dirty="0"/>
          </a:p>
        </p:txBody>
      </p:sp>
      <p:pic>
        <p:nvPicPr>
          <p:cNvPr id="9" name="Picture 8">
            <a:extLst>
              <a:ext uri="{FF2B5EF4-FFF2-40B4-BE49-F238E27FC236}">
                <a16:creationId xmlns:a16="http://schemas.microsoft.com/office/drawing/2014/main" id="{9E230C94-9C0C-9C59-A6E7-4518C54B5D1F}"/>
              </a:ext>
            </a:extLst>
          </p:cNvPr>
          <p:cNvPicPr>
            <a:picLocks noChangeAspect="1"/>
          </p:cNvPicPr>
          <p:nvPr/>
        </p:nvPicPr>
        <p:blipFill>
          <a:blip r:embed="rId2"/>
          <a:stretch>
            <a:fillRect/>
          </a:stretch>
        </p:blipFill>
        <p:spPr>
          <a:xfrm>
            <a:off x="603028" y="3197332"/>
            <a:ext cx="10985944" cy="463336"/>
          </a:xfrm>
          <a:prstGeom prst="rect">
            <a:avLst/>
          </a:prstGeom>
        </p:spPr>
      </p:pic>
      <p:pic>
        <p:nvPicPr>
          <p:cNvPr id="15" name="Picture 14">
            <a:extLst>
              <a:ext uri="{FF2B5EF4-FFF2-40B4-BE49-F238E27FC236}">
                <a16:creationId xmlns:a16="http://schemas.microsoft.com/office/drawing/2014/main" id="{544878C0-66CC-4954-FB2E-031F20D3CB0C}"/>
              </a:ext>
            </a:extLst>
          </p:cNvPr>
          <p:cNvPicPr>
            <a:picLocks noChangeAspect="1"/>
          </p:cNvPicPr>
          <p:nvPr/>
        </p:nvPicPr>
        <p:blipFill>
          <a:blip r:embed="rId3"/>
          <a:stretch>
            <a:fillRect/>
          </a:stretch>
        </p:blipFill>
        <p:spPr>
          <a:xfrm>
            <a:off x="104775" y="1249082"/>
            <a:ext cx="11982450" cy="5156200"/>
          </a:xfrm>
          <a:prstGeom prst="rect">
            <a:avLst/>
          </a:prstGeom>
        </p:spPr>
      </p:pic>
    </p:spTree>
    <p:extLst>
      <p:ext uri="{BB962C8B-B14F-4D97-AF65-F5344CB8AC3E}">
        <p14:creationId xmlns:p14="http://schemas.microsoft.com/office/powerpoint/2010/main" val="2362548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C8B10-7505-FAC8-338F-34769290FF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A0EAE-63BF-28B4-2180-242BDB88B9ED}"/>
              </a:ext>
            </a:extLst>
          </p:cNvPr>
          <p:cNvSpPr>
            <a:spLocks noGrp="1"/>
          </p:cNvSpPr>
          <p:nvPr>
            <p:ph type="title"/>
          </p:nvPr>
        </p:nvSpPr>
        <p:spPr>
          <a:xfrm>
            <a:off x="646111" y="452718"/>
            <a:ext cx="9404723" cy="1033644"/>
          </a:xfrm>
        </p:spPr>
        <p:txBody>
          <a:bodyPr/>
          <a:lstStyle/>
          <a:p>
            <a:r>
              <a:rPr lang="en-US" sz="4000" b="1" dirty="0"/>
              <a:t>Major Caveats</a:t>
            </a:r>
            <a:endParaRPr lang="en-US" dirty="0"/>
          </a:p>
        </p:txBody>
      </p:sp>
      <p:sp>
        <p:nvSpPr>
          <p:cNvPr id="4" name="Text Placeholder 3">
            <a:extLst>
              <a:ext uri="{FF2B5EF4-FFF2-40B4-BE49-F238E27FC236}">
                <a16:creationId xmlns:a16="http://schemas.microsoft.com/office/drawing/2014/main" id="{12BEC5F1-ADEC-208B-33DA-078B48CEB1CF}"/>
              </a:ext>
            </a:extLst>
          </p:cNvPr>
          <p:cNvSpPr>
            <a:spLocks noGrp="1"/>
          </p:cNvSpPr>
          <p:nvPr>
            <p:ph type="body" idx="1"/>
          </p:nvPr>
        </p:nvSpPr>
        <p:spPr>
          <a:xfrm>
            <a:off x="472966" y="1688829"/>
            <a:ext cx="10985500" cy="4552034"/>
          </a:xfrm>
        </p:spPr>
        <p:txBody>
          <a:bodyPr>
            <a:normAutofit/>
          </a:bodyPr>
          <a:lstStyle/>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ea typeface="Aptos" panose="020B0004020202020204" pitchFamily="34" charset="0"/>
                <a:cs typeface="Times New Roman" panose="02020603050405020304" pitchFamily="18" charset="0"/>
              </a:rPr>
              <a:t>Full build-out would probably take well more than 4 years (2030) </a:t>
            </a:r>
            <a:r>
              <a:rPr lang="en-US" kern="100" dirty="0">
                <a:latin typeface="Aptos" panose="020B0004020202020204" pitchFamily="34" charset="0"/>
                <a:ea typeface="Aptos" panose="020B0004020202020204" pitchFamily="34" charset="0"/>
                <a:cs typeface="Times New Roman" panose="02020603050405020304" pitchFamily="18" charset="0"/>
              </a:rPr>
              <a:t>and even if construction could proceed that fast, Dominion has a &gt;7 year wait to supply power, </a:t>
            </a:r>
            <a:r>
              <a:rPr lang="en-US" b="1" kern="100" dirty="0">
                <a:latin typeface="Aptos" panose="020B0004020202020204" pitchFamily="34" charset="0"/>
                <a:ea typeface="Aptos" panose="020B0004020202020204" pitchFamily="34" charset="0"/>
                <a:cs typeface="Times New Roman" panose="02020603050405020304" pitchFamily="18" charset="0"/>
              </a:rPr>
              <a:t>so the grid carbon intensity value for 2030 may not be appropriate. </a:t>
            </a:r>
          </a:p>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ea typeface="Aptos" panose="020B0004020202020204" pitchFamily="34" charset="0"/>
                <a:cs typeface="Times New Roman" panose="02020603050405020304" pitchFamily="18" charset="0"/>
              </a:rPr>
              <a:t>If the applicant committed to use clean (zero-carbon) electricity to supply some or all of their demand, emissions would be lower.</a:t>
            </a:r>
          </a:p>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ea typeface="Aptos" panose="020B0004020202020204" pitchFamily="34" charset="0"/>
                <a:cs typeface="Times New Roman" panose="02020603050405020304" pitchFamily="18" charset="0"/>
              </a:rPr>
              <a:t>Given the fast pace of increased electricity intensity for data center equipment, the 2023 energy intensity value for Loudoun County likely understates future energy intensity (perhaps by a lot).</a:t>
            </a: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537E294-044E-4284-1383-E3630E9CC5E5}"/>
              </a:ext>
            </a:extLst>
          </p:cNvPr>
          <p:cNvSpPr>
            <a:spLocks noGrp="1"/>
          </p:cNvSpPr>
          <p:nvPr>
            <p:ph type="sldNum" sz="quarter" idx="14"/>
          </p:nvPr>
        </p:nvSpPr>
        <p:spPr/>
        <p:txBody>
          <a:bodyPr/>
          <a:lstStyle/>
          <a:p>
            <a:fld id="{86CB4B4D-7CA3-9044-876B-883B54F8677D}" type="slidenum">
              <a:rPr lang="en-US" smtClean="0"/>
              <a:pPr/>
              <a:t>8</a:t>
            </a:fld>
            <a:endParaRPr lang="en-US" dirty="0"/>
          </a:p>
        </p:txBody>
      </p:sp>
    </p:spTree>
    <p:extLst>
      <p:ext uri="{BB962C8B-B14F-4D97-AF65-F5344CB8AC3E}">
        <p14:creationId xmlns:p14="http://schemas.microsoft.com/office/powerpoint/2010/main" val="23151178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66BA5-80F2-5D1B-A4A9-BF2A9CA9F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BBF70-F62F-7FBA-B7ED-D853B973249F}"/>
              </a:ext>
            </a:extLst>
          </p:cNvPr>
          <p:cNvSpPr>
            <a:spLocks noGrp="1"/>
          </p:cNvSpPr>
          <p:nvPr>
            <p:ph type="title"/>
          </p:nvPr>
        </p:nvSpPr>
        <p:spPr/>
        <p:txBody>
          <a:bodyPr/>
          <a:lstStyle/>
          <a:p>
            <a:r>
              <a:rPr lang="en-US" sz="4000" b="1" dirty="0"/>
              <a:t>Implications</a:t>
            </a:r>
            <a:endParaRPr lang="en-US" dirty="0"/>
          </a:p>
        </p:txBody>
      </p:sp>
      <p:sp>
        <p:nvSpPr>
          <p:cNvPr id="4" name="Text Placeholder 3">
            <a:extLst>
              <a:ext uri="{FF2B5EF4-FFF2-40B4-BE49-F238E27FC236}">
                <a16:creationId xmlns:a16="http://schemas.microsoft.com/office/drawing/2014/main" id="{98DD24CF-AE05-F9AE-4A24-EE9FD0F2E82F}"/>
              </a:ext>
            </a:extLst>
          </p:cNvPr>
          <p:cNvSpPr>
            <a:spLocks noGrp="1"/>
          </p:cNvSpPr>
          <p:nvPr>
            <p:ph type="body" idx="1"/>
          </p:nvPr>
        </p:nvSpPr>
        <p:spPr>
          <a:xfrm>
            <a:off x="472966" y="1688829"/>
            <a:ext cx="10985500" cy="4552034"/>
          </a:xfrm>
        </p:spPr>
        <p:txBody>
          <a:bodyPr>
            <a:normAutofit/>
          </a:bodyPr>
          <a:lstStyle/>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ea typeface="Aptos" panose="020B0004020202020204" pitchFamily="34" charset="0"/>
                <a:cs typeface="Times New Roman" panose="02020603050405020304" pitchFamily="18" charset="0"/>
              </a:rPr>
              <a:t>Emissions from this single (colossal) project would likely exceed PWC’s climate mitigation goal (2.1 MMTCO2e).</a:t>
            </a:r>
          </a:p>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ea typeface="Aptos" panose="020B0004020202020204" pitchFamily="34" charset="0"/>
                <a:cs typeface="Times New Roman" panose="02020603050405020304" pitchFamily="18" charset="0"/>
              </a:rPr>
              <a:t>The absence of climate mitigation/ resilience assessments </a:t>
            </a:r>
            <a:r>
              <a:rPr lang="en-US" kern="100" dirty="0">
                <a:latin typeface="Aptos" panose="020B0004020202020204" pitchFamily="34" charset="0"/>
                <a:ea typeface="Aptos" panose="020B0004020202020204" pitchFamily="34" charset="0"/>
                <a:cs typeface="Times New Roman" panose="02020603050405020304" pitchFamily="18" charset="0"/>
              </a:rPr>
              <a:t>prior to BOCS consideration of CPAs, rezonings, special use permits, and other key decisions </a:t>
            </a:r>
            <a:r>
              <a:rPr lang="en-US" b="1" kern="100" dirty="0">
                <a:latin typeface="Aptos" panose="020B0004020202020204" pitchFamily="34" charset="0"/>
                <a:ea typeface="Aptos" panose="020B0004020202020204" pitchFamily="34" charset="0"/>
                <a:cs typeface="Times New Roman" panose="02020603050405020304" pitchFamily="18" charset="0"/>
              </a:rPr>
              <a:t>leaves a continuing gap in the decision support process that puts attaining the CM/CR goals at significant risk.  </a:t>
            </a:r>
          </a:p>
          <a:p>
            <a:pPr>
              <a:lnSpc>
                <a:spcPct val="107000"/>
              </a:lnSpc>
              <a:spcAft>
                <a:spcPts val="800"/>
              </a:spcAft>
              <a:buClr>
                <a:schemeClr val="tx1"/>
              </a:buClr>
              <a:buFont typeface="Symbol" panose="05050102010706020507" pitchFamily="18" charset="2"/>
              <a:buChar char=""/>
            </a:pPr>
            <a:r>
              <a:rPr lang="en-US" b="1" kern="100" dirty="0">
                <a:latin typeface="Aptos" panose="020B0004020202020204" pitchFamily="34" charset="0"/>
                <a:ea typeface="Aptos" panose="020B0004020202020204" pitchFamily="34" charset="0"/>
                <a:cs typeface="Times New Roman" panose="02020603050405020304" pitchFamily="18" charset="0"/>
              </a:rPr>
              <a:t>This gap needs to be filled immediately, or else PWC should prohibit new data centers until it has an adequate assessment and mitigation framework in place.</a:t>
            </a:r>
            <a:endParaRPr lang="en-US"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4BEFAEB-8D95-D216-8F79-FFA700FE341F}"/>
              </a:ext>
            </a:extLst>
          </p:cNvPr>
          <p:cNvSpPr>
            <a:spLocks noGrp="1"/>
          </p:cNvSpPr>
          <p:nvPr>
            <p:ph type="sldNum" sz="quarter" idx="14"/>
          </p:nvPr>
        </p:nvSpPr>
        <p:spPr/>
        <p:txBody>
          <a:bodyPr/>
          <a:lstStyle/>
          <a:p>
            <a:fld id="{86CB4B4D-7CA3-9044-876B-883B54F8677D}" type="slidenum">
              <a:rPr lang="en-US" smtClean="0"/>
              <a:pPr/>
              <a:t>9</a:t>
            </a:fld>
            <a:endParaRPr lang="en-US" dirty="0"/>
          </a:p>
        </p:txBody>
      </p:sp>
    </p:spTree>
    <p:extLst>
      <p:ext uri="{BB962C8B-B14F-4D97-AF65-F5344CB8AC3E}">
        <p14:creationId xmlns:p14="http://schemas.microsoft.com/office/powerpoint/2010/main" val="394493595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16342</TotalTime>
  <Words>659</Words>
  <Application>Microsoft Office PowerPoint</Application>
  <PresentationFormat>Widescreen</PresentationFormat>
  <Paragraphs>49</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Calibri</vt:lpstr>
      <vt:lpstr>Century Gothic</vt:lpstr>
      <vt:lpstr>Symbol</vt:lpstr>
      <vt:lpstr>Wingdings</vt:lpstr>
      <vt:lpstr>Wingdings 3</vt:lpstr>
      <vt:lpstr>Ion</vt:lpstr>
      <vt:lpstr> Scoping Analysis:  Carbon Emissions from the Dulles Cloud South Project  Prince William County Sustainability Commission  Draft v1</vt:lpstr>
      <vt:lpstr>Objectives &amp; Outline</vt:lpstr>
      <vt:lpstr>Background</vt:lpstr>
      <vt:lpstr>Background</vt:lpstr>
      <vt:lpstr>Background</vt:lpstr>
      <vt:lpstr>Background</vt:lpstr>
      <vt:lpstr>Scenarios: Assumptions &amp; Estimates</vt:lpstr>
      <vt:lpstr>Major Caveats</vt:lpstr>
      <vt:lpstr>Implications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PWC Climate Mitigation Strategy:  CCL-PWC Recommendations to Prince William Board of County Supervisors</dc:title>
  <dc:creator>Randy Freed</dc:creator>
  <cp:lastModifiedBy>Randy Freed</cp:lastModifiedBy>
  <cp:revision>62</cp:revision>
  <cp:lastPrinted>2026-01-14T15:23:13Z</cp:lastPrinted>
  <dcterms:created xsi:type="dcterms:W3CDTF">2021-01-19T21:20:31Z</dcterms:created>
  <dcterms:modified xsi:type="dcterms:W3CDTF">2026-07-21T20:13:44Z</dcterms:modified>
</cp:coreProperties>
</file>